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ileron" pitchFamily="2" charset="0"/>
      <p:regular r:id="rId49"/>
    </p:embeddedFont>
    <p:embeddedFont>
      <p:font typeface="Aileron Bold" pitchFamily="2" charset="0"/>
      <p:regular r:id="rId50"/>
      <p:bold r:id="rId51"/>
    </p:embeddedFont>
    <p:embeddedFont>
      <p:font typeface="Aileron Heavy" pitchFamily="2" charset="0"/>
      <p:regular r:id="rId52"/>
      <p:bold r:id="rId53"/>
    </p:embeddedFont>
    <p:embeddedFont>
      <p:font typeface="Alata" pitchFamily="2" charset="0"/>
      <p:regular r:id="rId54"/>
    </p:embeddedFont>
    <p:embeddedFont>
      <p:font typeface="Big Shoulders Display" pitchFamily="2" charset="0"/>
      <p:regular r:id="rId55"/>
    </p:embeddedFont>
    <p:embeddedFont>
      <p:font typeface="Big Shoulders Display Bold" pitchFamily="2" charset="0"/>
      <p:regular r:id="rId56"/>
      <p:bold r:id="rId57"/>
    </p:embeddedFont>
    <p:embeddedFont>
      <p:font typeface="Bodoni MT Black" panose="020F0502020204030204" pitchFamily="34" charset="0"/>
      <p:bold r:id="rId58"/>
      <p:italic r:id="rId59"/>
      <p:boldItalic r:id="rId60"/>
    </p:embeddedFont>
    <p:embeddedFont>
      <p:font typeface="Canva Sans 1" panose="020B0503030501040103" pitchFamily="34" charset="0"/>
      <p:regular r:id="rId61"/>
    </p:embeddedFont>
    <p:embeddedFont>
      <p:font typeface="Canva Sans 1 Bold" panose="020B0803030501040103" pitchFamily="34" charset="0"/>
      <p:regular r:id="rId62"/>
      <p:bold r:id="rId63"/>
    </p:embeddedFont>
    <p:embeddedFont>
      <p:font typeface="Canva Sans 2" panose="020B0503030501040103" pitchFamily="34" charset="0"/>
      <p:regular r:id="rId64"/>
    </p:embeddedFont>
    <p:embeddedFont>
      <p:font typeface="DM Sans" pitchFamily="2" charset="0"/>
      <p:regular r:id="rId65"/>
    </p:embeddedFont>
    <p:embeddedFont>
      <p:font typeface="DM Sans Bold" pitchFamily="2" charset="0"/>
      <p:regular r:id="rId66"/>
      <p:bold r:id="rId67"/>
    </p:embeddedFont>
    <p:embeddedFont>
      <p:font typeface="Garet" pitchFamily="2" charset="0"/>
      <p:regular r:id="rId68"/>
    </p:embeddedFont>
    <p:embeddedFont>
      <p:font typeface="Garet Bold" pitchFamily="2" charset="0"/>
      <p:regular r:id="rId69"/>
      <p:bold r:id="rId70"/>
    </p:embeddedFont>
    <p:embeddedFont>
      <p:font typeface="Garet Ultra-Bold" pitchFamily="2" charset="0"/>
      <p:regular r:id="rId71"/>
      <p:bold r:id="rId72"/>
    </p:embeddedFont>
    <p:embeddedFont>
      <p:font typeface="Kollektif Bold" panose="020B0604020101010102" pitchFamily="34" charset="0"/>
      <p:regular r:id="rId73"/>
      <p:bold r:id="rId74"/>
    </p:embeddedFont>
    <p:embeddedFont>
      <p:font typeface="Montserrat" pitchFamily="2" charset="0"/>
      <p:regular r:id="rId75"/>
      <p:bold r:id="rId76"/>
      <p:italic r:id="rId77"/>
      <p:boldItalic r:id="rId78"/>
    </p:embeddedFont>
    <p:embeddedFont>
      <p:font typeface="Montserrat Medium" panose="020F0502020204030204" pitchFamily="34" charset="0"/>
      <p:regular r:id="rId79"/>
      <p:italic r:id="rId80"/>
    </p:embeddedFont>
    <p:embeddedFont>
      <p:font typeface="Oswald Bold" pitchFamily="2" charset="0"/>
      <p:regular r:id="rId81"/>
      <p:bold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74" autoAdjust="0"/>
  </p:normalViewPr>
  <p:slideViewPr>
    <p:cSldViewPr>
      <p:cViewPr varScale="1">
        <p:scale>
          <a:sx n="68" d="100"/>
          <a:sy n="68" d="100"/>
        </p:scale>
        <p:origin x="100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8.fntdata"/><Relationship Id="rId61" Type="http://schemas.openxmlformats.org/officeDocument/2006/relationships/font" Target="fonts/font13.fntdata"/><Relationship Id="rId82" Type="http://schemas.openxmlformats.org/officeDocument/2006/relationships/font" Target="fonts/font3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svg"/><Relationship Id="rId7" Type="http://schemas.openxmlformats.org/officeDocument/2006/relationships/image" Target="../media/image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svg"/><Relationship Id="rId7" Type="http://schemas.openxmlformats.org/officeDocument/2006/relationships/image" Target="../media/image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7.png"/><Relationship Id="rId7" Type="http://schemas.openxmlformats.org/officeDocument/2006/relationships/image" Target="../media/image6.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image" Target="../media/image26.png"/><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8.svg"/><Relationship Id="rId9" Type="http://schemas.openxmlformats.org/officeDocument/2006/relationships/image" Target="../media/image31.png"/><Relationship Id="rId14" Type="http://schemas.openxmlformats.org/officeDocument/2006/relationships/image" Target="../media/image36.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svg"/><Relationship Id="rId7" Type="http://schemas.openxmlformats.org/officeDocument/2006/relationships/image" Target="../media/image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5.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7.svg"/><Relationship Id="rId4" Type="http://schemas.openxmlformats.org/officeDocument/2006/relationships/image" Target="../media/image49.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25" b="-792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A282A">
                <a:alpha val="33725"/>
              </a:srgbClr>
            </a:solidFill>
          </p:spPr>
        </p:sp>
        <p:sp>
          <p:nvSpPr>
            <p:cNvPr id="5" name="TextBox 5"/>
            <p:cNvSpPr txBox="1"/>
            <p:nvPr/>
          </p:nvSpPr>
          <p:spPr>
            <a:xfrm>
              <a:off x="0" y="-19050"/>
              <a:ext cx="4816593" cy="2728383"/>
            </a:xfrm>
            <a:prstGeom prst="rect">
              <a:avLst/>
            </a:prstGeom>
          </p:spPr>
          <p:txBody>
            <a:bodyPr lIns="50800" tIns="50800" rIns="50800" bIns="50800" rtlCol="0" anchor="ctr"/>
            <a:lstStyle/>
            <a:p>
              <a:pPr algn="ctr">
                <a:lnSpc>
                  <a:spcPts val="3168"/>
                </a:lnSpc>
              </a:pPr>
              <a:endParaRPr/>
            </a:p>
          </p:txBody>
        </p:sp>
      </p:grpSp>
      <p:sp>
        <p:nvSpPr>
          <p:cNvPr id="6" name="Freeform 6"/>
          <p:cNvSpPr/>
          <p:nvPr/>
        </p:nvSpPr>
        <p:spPr>
          <a:xfrm>
            <a:off x="9885891" y="-1326456"/>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8184307" y="5916156"/>
            <a:ext cx="6684287" cy="6684287"/>
          </a:xfrm>
          <a:custGeom>
            <a:avLst/>
            <a:gdLst/>
            <a:ahLst/>
            <a:cxnLst/>
            <a:rect l="l" t="t" r="r" b="b"/>
            <a:pathLst>
              <a:path w="6684287" h="6684287">
                <a:moveTo>
                  <a:pt x="6684288" y="0"/>
                </a:moveTo>
                <a:lnTo>
                  <a:pt x="0" y="0"/>
                </a:lnTo>
                <a:lnTo>
                  <a:pt x="0" y="6684288"/>
                </a:lnTo>
                <a:lnTo>
                  <a:pt x="6684288" y="6684288"/>
                </a:lnTo>
                <a:lnTo>
                  <a:pt x="6684288"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8" name="Freeform 8"/>
          <p:cNvSpPr/>
          <p:nvPr/>
        </p:nvSpPr>
        <p:spPr>
          <a:xfrm flipV="1">
            <a:off x="-2341233" y="-3148346"/>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3460051" y="6600167"/>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644086" y="722830"/>
            <a:ext cx="5147115" cy="1154677"/>
            <a:chOff x="0" y="0"/>
            <a:chExt cx="6862819" cy="1539570"/>
          </a:xfrm>
        </p:grpSpPr>
        <p:sp>
          <p:nvSpPr>
            <p:cNvPr id="11" name="Freeform 11"/>
            <p:cNvSpPr/>
            <p:nvPr/>
          </p:nvSpPr>
          <p:spPr>
            <a:xfrm>
              <a:off x="0" y="0"/>
              <a:ext cx="1300502" cy="1387203"/>
            </a:xfrm>
            <a:custGeom>
              <a:avLst/>
              <a:gdLst/>
              <a:ahLst/>
              <a:cxnLst/>
              <a:rect l="l" t="t" r="r" b="b"/>
              <a:pathLst>
                <a:path w="1300502" h="1387203">
                  <a:moveTo>
                    <a:pt x="0" y="0"/>
                  </a:moveTo>
                  <a:lnTo>
                    <a:pt x="1300502" y="0"/>
                  </a:lnTo>
                  <a:lnTo>
                    <a:pt x="1300502" y="1387203"/>
                  </a:lnTo>
                  <a:lnTo>
                    <a:pt x="0" y="13872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ru-US" dirty="0"/>
            </a:p>
          </p:txBody>
        </p:sp>
        <p:sp>
          <p:nvSpPr>
            <p:cNvPr id="12" name="TextBox 12"/>
            <p:cNvSpPr txBox="1"/>
            <p:nvPr/>
          </p:nvSpPr>
          <p:spPr>
            <a:xfrm>
              <a:off x="1472058" y="166287"/>
              <a:ext cx="5390761" cy="137328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200" dirty="0" err="1">
                  <a:solidFill>
                    <a:schemeClr val="bg1"/>
                  </a:solidFill>
                  <a:effectLst/>
                  <a:latin typeface="Bodoni MT Black" panose="02070A03080606020203" pitchFamily="18" charset="0"/>
                  <a:ea typeface="Times New Roman" panose="02020603050405020304" pitchFamily="18" charset="0"/>
                </a:rPr>
                <a:t>LogiTech</a:t>
              </a:r>
              <a:r>
                <a:rPr lang="en-US" sz="32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3200" dirty="0">
                <a:solidFill>
                  <a:schemeClr val="bg1"/>
                </a:solidFill>
                <a:effectLst/>
                <a:latin typeface="Calibri" panose="020F0502020204030204" pitchFamily="34" charset="0"/>
                <a:ea typeface="Times New Roman" panose="02020603050405020304" pitchFamily="18" charset="0"/>
              </a:endParaRPr>
            </a:p>
          </p:txBody>
        </p:sp>
      </p:grpSp>
      <p:sp>
        <p:nvSpPr>
          <p:cNvPr id="13" name="Freeform 13"/>
          <p:cNvSpPr/>
          <p:nvPr/>
        </p:nvSpPr>
        <p:spPr>
          <a:xfrm>
            <a:off x="9327031" y="2461421"/>
            <a:ext cx="11941084" cy="5364159"/>
          </a:xfrm>
          <a:custGeom>
            <a:avLst/>
            <a:gdLst/>
            <a:ahLst/>
            <a:cxnLst/>
            <a:rect l="l" t="t" r="r" b="b"/>
            <a:pathLst>
              <a:path w="11941084" h="5364159">
                <a:moveTo>
                  <a:pt x="0" y="0"/>
                </a:moveTo>
                <a:lnTo>
                  <a:pt x="11941084" y="0"/>
                </a:lnTo>
                <a:lnTo>
                  <a:pt x="11941084" y="5364158"/>
                </a:lnTo>
                <a:lnTo>
                  <a:pt x="0" y="5364158"/>
                </a:lnTo>
                <a:lnTo>
                  <a:pt x="0" y="0"/>
                </a:lnTo>
                <a:close/>
              </a:path>
            </a:pathLst>
          </a:custGeom>
          <a:blipFill>
            <a:blip r:embed="rId9"/>
            <a:stretch>
              <a:fillRect/>
            </a:stretch>
          </a:blipFill>
        </p:spPr>
      </p:sp>
      <p:sp>
        <p:nvSpPr>
          <p:cNvPr id="14" name="TextBox 14"/>
          <p:cNvSpPr txBox="1"/>
          <p:nvPr/>
        </p:nvSpPr>
        <p:spPr>
          <a:xfrm>
            <a:off x="644086" y="3068101"/>
            <a:ext cx="9241805" cy="3293850"/>
          </a:xfrm>
          <a:prstGeom prst="rect">
            <a:avLst/>
          </a:prstGeom>
        </p:spPr>
        <p:txBody>
          <a:bodyPr lIns="0" tIns="0" rIns="0" bIns="0" rtlCol="0" anchor="t">
            <a:spAutoFit/>
          </a:bodyPr>
          <a:lstStyle/>
          <a:p>
            <a:pPr algn="l">
              <a:lnSpc>
                <a:spcPts val="8470"/>
              </a:lnSpc>
            </a:pPr>
            <a:r>
              <a:rPr lang="en-US" sz="7700" b="1" dirty="0">
                <a:solidFill>
                  <a:srgbClr val="FFFFFF"/>
                </a:solidFill>
                <a:latin typeface="Garet Bold"/>
                <a:ea typeface="Garet Bold"/>
                <a:cs typeface="Garet Bold"/>
                <a:sym typeface="Garet Bold"/>
              </a:rPr>
              <a:t>CLASS 1 </a:t>
            </a:r>
          </a:p>
          <a:p>
            <a:pPr algn="l">
              <a:lnSpc>
                <a:spcPts val="8470"/>
              </a:lnSpc>
            </a:pPr>
            <a:r>
              <a:rPr lang="en-US" sz="7700" b="1" dirty="0">
                <a:solidFill>
                  <a:srgbClr val="F7302F"/>
                </a:solidFill>
                <a:latin typeface="Garet Bold"/>
                <a:ea typeface="Garet Bold"/>
                <a:cs typeface="Garet Bold"/>
                <a:sym typeface="Garet Bold"/>
              </a:rPr>
              <a:t>ALL ABOUT DRIVERS</a:t>
            </a:r>
          </a:p>
        </p:txBody>
      </p:sp>
      <p:sp>
        <p:nvSpPr>
          <p:cNvPr id="15" name="TextBox 15"/>
          <p:cNvSpPr txBox="1"/>
          <p:nvPr/>
        </p:nvSpPr>
        <p:spPr>
          <a:xfrm>
            <a:off x="1028700" y="8875776"/>
            <a:ext cx="627352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544818" cy="10287000"/>
            <a:chOff x="0" y="0"/>
            <a:chExt cx="1460363" cy="2709333"/>
          </a:xfrm>
        </p:grpSpPr>
        <p:sp>
          <p:nvSpPr>
            <p:cNvPr id="3" name="Freeform 3"/>
            <p:cNvSpPr/>
            <p:nvPr/>
          </p:nvSpPr>
          <p:spPr>
            <a:xfrm>
              <a:off x="0" y="0"/>
              <a:ext cx="1460363" cy="2709333"/>
            </a:xfrm>
            <a:custGeom>
              <a:avLst/>
              <a:gdLst/>
              <a:ahLst/>
              <a:cxnLst/>
              <a:rect l="l" t="t" r="r" b="b"/>
              <a:pathLst>
                <a:path w="1460363" h="2709333">
                  <a:moveTo>
                    <a:pt x="0" y="0"/>
                  </a:moveTo>
                  <a:lnTo>
                    <a:pt x="1460363" y="0"/>
                  </a:lnTo>
                  <a:lnTo>
                    <a:pt x="1460363" y="2709333"/>
                  </a:lnTo>
                  <a:lnTo>
                    <a:pt x="0" y="2709333"/>
                  </a:lnTo>
                  <a:close/>
                </a:path>
              </a:pathLst>
            </a:custGeom>
            <a:solidFill>
              <a:srgbClr val="D40C0C"/>
            </a:solidFill>
          </p:spPr>
        </p:sp>
        <p:sp>
          <p:nvSpPr>
            <p:cNvPr id="4" name="TextBox 4"/>
            <p:cNvSpPr txBox="1"/>
            <p:nvPr/>
          </p:nvSpPr>
          <p:spPr>
            <a:xfrm>
              <a:off x="0" y="-57150"/>
              <a:ext cx="1460363" cy="2766483"/>
            </a:xfrm>
            <a:prstGeom prst="rect">
              <a:avLst/>
            </a:prstGeom>
          </p:spPr>
          <p:txBody>
            <a:bodyPr lIns="50800" tIns="50800" rIns="50800" bIns="50800" rtlCol="0" anchor="ctr"/>
            <a:lstStyle/>
            <a:p>
              <a:pPr algn="ctr">
                <a:lnSpc>
                  <a:spcPts val="3632"/>
                </a:lnSpc>
              </a:pPr>
              <a:endParaRPr/>
            </a:p>
          </p:txBody>
        </p:sp>
      </p:grpSp>
      <p:grpSp>
        <p:nvGrpSpPr>
          <p:cNvPr id="5" name="Group 5"/>
          <p:cNvGrpSpPr/>
          <p:nvPr/>
        </p:nvGrpSpPr>
        <p:grpSpPr>
          <a:xfrm>
            <a:off x="10085481" y="544377"/>
            <a:ext cx="4888201" cy="1563297"/>
            <a:chOff x="0" y="0"/>
            <a:chExt cx="1270754" cy="406400"/>
          </a:xfrm>
        </p:grpSpPr>
        <p:sp>
          <p:nvSpPr>
            <p:cNvPr id="6" name="Freeform 6"/>
            <p:cNvSpPr/>
            <p:nvPr/>
          </p:nvSpPr>
          <p:spPr>
            <a:xfrm>
              <a:off x="0" y="0"/>
              <a:ext cx="1270754" cy="406400"/>
            </a:xfrm>
            <a:custGeom>
              <a:avLst/>
              <a:gdLst/>
              <a:ahLst/>
              <a:cxnLst/>
              <a:rect l="l" t="t" r="r" b="b"/>
              <a:pathLst>
                <a:path w="1270754" h="406400">
                  <a:moveTo>
                    <a:pt x="1067554" y="0"/>
                  </a:moveTo>
                  <a:cubicBezTo>
                    <a:pt x="1179778" y="0"/>
                    <a:pt x="1270754" y="90976"/>
                    <a:pt x="1270754" y="203200"/>
                  </a:cubicBezTo>
                  <a:cubicBezTo>
                    <a:pt x="1270754" y="315424"/>
                    <a:pt x="1179778" y="406400"/>
                    <a:pt x="1067554" y="406400"/>
                  </a:cubicBezTo>
                  <a:lnTo>
                    <a:pt x="203200" y="406400"/>
                  </a:lnTo>
                  <a:cubicBezTo>
                    <a:pt x="90976" y="406400"/>
                    <a:pt x="0" y="315424"/>
                    <a:pt x="0" y="203200"/>
                  </a:cubicBezTo>
                  <a:cubicBezTo>
                    <a:pt x="0" y="90976"/>
                    <a:pt x="90976" y="0"/>
                    <a:pt x="203200" y="0"/>
                  </a:cubicBezTo>
                  <a:close/>
                </a:path>
              </a:pathLst>
            </a:custGeom>
            <a:solidFill>
              <a:srgbClr val="520000"/>
            </a:solidFill>
          </p:spPr>
        </p:sp>
        <p:sp>
          <p:nvSpPr>
            <p:cNvPr id="7" name="TextBox 7"/>
            <p:cNvSpPr txBox="1"/>
            <p:nvPr/>
          </p:nvSpPr>
          <p:spPr>
            <a:xfrm>
              <a:off x="0" y="-28575"/>
              <a:ext cx="1270754" cy="434975"/>
            </a:xfrm>
            <a:prstGeom prst="rect">
              <a:avLst/>
            </a:prstGeom>
          </p:spPr>
          <p:txBody>
            <a:bodyPr lIns="50800" tIns="50800" rIns="50800" bIns="50800" rtlCol="0" anchor="ctr"/>
            <a:lstStyle/>
            <a:p>
              <a:pPr algn="ctr">
                <a:lnSpc>
                  <a:spcPts val="2372"/>
                </a:lnSpc>
              </a:pPr>
              <a:endParaRPr/>
            </a:p>
          </p:txBody>
        </p:sp>
      </p:grpSp>
      <p:sp>
        <p:nvSpPr>
          <p:cNvPr id="8" name="Freeform 8"/>
          <p:cNvSpPr/>
          <p:nvPr/>
        </p:nvSpPr>
        <p:spPr>
          <a:xfrm rot="1605981">
            <a:off x="7105809" y="6787717"/>
            <a:ext cx="1985179" cy="560813"/>
          </a:xfrm>
          <a:custGeom>
            <a:avLst/>
            <a:gdLst/>
            <a:ahLst/>
            <a:cxnLst/>
            <a:rect l="l" t="t" r="r" b="b"/>
            <a:pathLst>
              <a:path w="1985179" h="560813">
                <a:moveTo>
                  <a:pt x="0" y="0"/>
                </a:moveTo>
                <a:lnTo>
                  <a:pt x="1985179" y="0"/>
                </a:lnTo>
                <a:lnTo>
                  <a:pt x="1985179"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7851052" flipH="1">
            <a:off x="8157658" y="1505521"/>
            <a:ext cx="1985179" cy="560813"/>
          </a:xfrm>
          <a:custGeom>
            <a:avLst/>
            <a:gdLst/>
            <a:ahLst/>
            <a:cxnLst/>
            <a:rect l="l" t="t" r="r" b="b"/>
            <a:pathLst>
              <a:path w="1985179" h="560813">
                <a:moveTo>
                  <a:pt x="1985180" y="0"/>
                </a:moveTo>
                <a:lnTo>
                  <a:pt x="0" y="0"/>
                </a:lnTo>
                <a:lnTo>
                  <a:pt x="0" y="560813"/>
                </a:lnTo>
                <a:lnTo>
                  <a:pt x="1985180" y="560813"/>
                </a:lnTo>
                <a:lnTo>
                  <a:pt x="19851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9725847" y="3141218"/>
            <a:ext cx="1567117" cy="428998"/>
          </a:xfrm>
          <a:custGeom>
            <a:avLst/>
            <a:gdLst/>
            <a:ahLst/>
            <a:cxnLst/>
            <a:rect l="l" t="t" r="r" b="b"/>
            <a:pathLst>
              <a:path w="1567117" h="428998">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963931">
            <a:off x="9697089" y="5848659"/>
            <a:ext cx="1567117" cy="428998"/>
          </a:xfrm>
          <a:custGeom>
            <a:avLst/>
            <a:gdLst/>
            <a:ahLst/>
            <a:cxnLst/>
            <a:rect l="l" t="t" r="r" b="b"/>
            <a:pathLst>
              <a:path w="1567117" h="428998">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6285219" y="2726343"/>
            <a:ext cx="3726378" cy="372637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4332"/>
                </a:lnSpc>
              </a:pPr>
              <a:endParaRPr/>
            </a:p>
          </p:txBody>
        </p:sp>
      </p:grpSp>
      <p:grpSp>
        <p:nvGrpSpPr>
          <p:cNvPr id="15" name="Group 15"/>
          <p:cNvGrpSpPr/>
          <p:nvPr/>
        </p:nvGrpSpPr>
        <p:grpSpPr>
          <a:xfrm>
            <a:off x="6605358" y="3046481"/>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r>
                <a:rPr lang="en-US" sz="2199" b="1" spc="65">
                  <a:solidFill>
                    <a:srgbClr val="FFFFFF"/>
                  </a:solidFill>
                  <a:latin typeface="Aileron Bold"/>
                  <a:ea typeface="Aileron Bold"/>
                  <a:cs typeface="Aileron Bold"/>
                  <a:sym typeface="Aileron Bold"/>
                </a:rPr>
                <a:t>CDL Type and Class Verification</a:t>
              </a:r>
              <a:r>
                <a:rPr lang="en-US" sz="2199" spc="65">
                  <a:solidFill>
                    <a:srgbClr val="FFFFFF"/>
                  </a:solidFill>
                  <a:latin typeface="Aileron"/>
                  <a:ea typeface="Aileron"/>
                  <a:cs typeface="Aileron"/>
                  <a:sym typeface="Aileron"/>
                </a:rPr>
                <a:t>:</a:t>
              </a:r>
            </a:p>
          </p:txBody>
        </p:sp>
      </p:grpSp>
      <p:sp>
        <p:nvSpPr>
          <p:cNvPr id="18" name="TextBox 18"/>
          <p:cNvSpPr txBox="1"/>
          <p:nvPr/>
        </p:nvSpPr>
        <p:spPr>
          <a:xfrm>
            <a:off x="679502" y="3497969"/>
            <a:ext cx="4615118" cy="4934282"/>
          </a:xfrm>
          <a:prstGeom prst="rect">
            <a:avLst/>
          </a:prstGeom>
        </p:spPr>
        <p:txBody>
          <a:bodyPr lIns="0" tIns="0" rIns="0" bIns="0" rtlCol="0" anchor="t">
            <a:spAutoFit/>
          </a:bodyPr>
          <a:lstStyle/>
          <a:p>
            <a:pPr marL="0" lvl="0" indent="0" algn="l">
              <a:lnSpc>
                <a:spcPts val="4378"/>
              </a:lnSpc>
            </a:pPr>
            <a:r>
              <a:rPr lang="en-US" sz="3127" spc="31">
                <a:solidFill>
                  <a:srgbClr val="FFFFFF"/>
                </a:solidFill>
                <a:latin typeface="Canva Sans 1"/>
                <a:ea typeface="Canva Sans 1"/>
                <a:cs typeface="Canva Sans 1"/>
                <a:sym typeface="Canva Sans 1"/>
              </a:rPr>
              <a:t>Verifying a truck driver's Commercial Driver’s License (CDL) is a critical step in the hiring process to ensure that the candidate is legally qualified to operate commercial vehicles.</a:t>
            </a:r>
          </a:p>
        </p:txBody>
      </p:sp>
      <p:sp>
        <p:nvSpPr>
          <p:cNvPr id="19" name="TextBox 19"/>
          <p:cNvSpPr txBox="1"/>
          <p:nvPr/>
        </p:nvSpPr>
        <p:spPr>
          <a:xfrm>
            <a:off x="679502" y="2575915"/>
            <a:ext cx="4048364" cy="803917"/>
          </a:xfrm>
          <a:prstGeom prst="rect">
            <a:avLst/>
          </a:prstGeom>
        </p:spPr>
        <p:txBody>
          <a:bodyPr lIns="0" tIns="0" rIns="0" bIns="0" rtlCol="0" anchor="t">
            <a:spAutoFit/>
          </a:bodyPr>
          <a:lstStyle/>
          <a:p>
            <a:pPr algn="l">
              <a:lnSpc>
                <a:spcPts val="6669"/>
              </a:lnSpc>
              <a:spcBef>
                <a:spcPct val="0"/>
              </a:spcBef>
            </a:pPr>
            <a:r>
              <a:rPr lang="en-US" sz="4833" b="1" spc="241">
                <a:solidFill>
                  <a:srgbClr val="FDFBFB"/>
                </a:solidFill>
                <a:latin typeface="Canva Sans 1 Bold"/>
                <a:ea typeface="Canva Sans 1 Bold"/>
                <a:cs typeface="Canva Sans 1 Bold"/>
                <a:sym typeface="Canva Sans 1 Bold"/>
              </a:rPr>
              <a:t>CDL CHECK</a:t>
            </a:r>
          </a:p>
        </p:txBody>
      </p:sp>
      <p:sp>
        <p:nvSpPr>
          <p:cNvPr id="20" name="Freeform 20"/>
          <p:cNvSpPr/>
          <p:nvPr/>
        </p:nvSpPr>
        <p:spPr>
          <a:xfrm rot="4826484">
            <a:off x="12973272" y="5112163"/>
            <a:ext cx="6684287" cy="6684287"/>
          </a:xfrm>
          <a:custGeom>
            <a:avLst/>
            <a:gdLst/>
            <a:ahLst/>
            <a:cxnLst/>
            <a:rect l="l" t="t" r="r" b="b"/>
            <a:pathLst>
              <a:path w="6684287" h="6684287">
                <a:moveTo>
                  <a:pt x="0" y="0"/>
                </a:moveTo>
                <a:lnTo>
                  <a:pt x="6684287" y="0"/>
                </a:lnTo>
                <a:lnTo>
                  <a:pt x="6684287" y="6684288"/>
                </a:lnTo>
                <a:lnTo>
                  <a:pt x="0" y="6684288"/>
                </a:lnTo>
                <a:lnTo>
                  <a:pt x="0" y="0"/>
                </a:lnTo>
                <a:close/>
              </a:path>
            </a:pathLst>
          </a:custGeom>
          <a:blipFill>
            <a:blip r:embed="rId6">
              <a:alphaModFix amt="49000"/>
              <a:extLst>
                <a:ext uri="{96DAC541-7B7A-43D3-8B79-37D633B846F1}">
                  <asvg:svgBlip xmlns:asvg="http://schemas.microsoft.com/office/drawing/2016/SVG/main" r:embed="rId7"/>
                </a:ext>
              </a:extLst>
            </a:blip>
            <a:stretch>
              <a:fillRect/>
            </a:stretch>
          </a:blipFill>
        </p:spPr>
      </p:sp>
      <p:sp>
        <p:nvSpPr>
          <p:cNvPr id="21" name="Freeform 21"/>
          <p:cNvSpPr/>
          <p:nvPr/>
        </p:nvSpPr>
        <p:spPr>
          <a:xfrm>
            <a:off x="12973272" y="-1368768"/>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22"/>
          <p:cNvSpPr txBox="1"/>
          <p:nvPr/>
        </p:nvSpPr>
        <p:spPr>
          <a:xfrm>
            <a:off x="10253747" y="752138"/>
            <a:ext cx="4551668" cy="1081098"/>
          </a:xfrm>
          <a:prstGeom prst="rect">
            <a:avLst/>
          </a:prstGeom>
        </p:spPr>
        <p:txBody>
          <a:bodyPr lIns="0" tIns="0" rIns="0" bIns="0" rtlCol="0" anchor="t">
            <a:spAutoFit/>
          </a:bodyPr>
          <a:lstStyle/>
          <a:p>
            <a:pPr algn="ctr">
              <a:lnSpc>
                <a:spcPts val="2923"/>
              </a:lnSpc>
              <a:spcBef>
                <a:spcPct val="0"/>
              </a:spcBef>
            </a:pPr>
            <a:r>
              <a:rPr lang="en-US" sz="1949" spc="58">
                <a:solidFill>
                  <a:srgbClr val="FFFFFF"/>
                </a:solidFill>
                <a:latin typeface="Aileron"/>
                <a:ea typeface="Aileron"/>
                <a:cs typeface="Aileron"/>
                <a:sym typeface="Aileron"/>
              </a:rPr>
              <a:t>Check the Type: Ensure the CDL is appropriate for the type of vehicle the driver will operate (Class A, B, or C).</a:t>
            </a:r>
          </a:p>
        </p:txBody>
      </p:sp>
      <p:grpSp>
        <p:nvGrpSpPr>
          <p:cNvPr id="23" name="Group 23"/>
          <p:cNvGrpSpPr/>
          <p:nvPr/>
        </p:nvGrpSpPr>
        <p:grpSpPr>
          <a:xfrm>
            <a:off x="11388214" y="2574069"/>
            <a:ext cx="4888201" cy="2523736"/>
            <a:chOff x="0" y="0"/>
            <a:chExt cx="1270754" cy="656079"/>
          </a:xfrm>
        </p:grpSpPr>
        <p:sp>
          <p:nvSpPr>
            <p:cNvPr id="24" name="Freeform 24"/>
            <p:cNvSpPr/>
            <p:nvPr/>
          </p:nvSpPr>
          <p:spPr>
            <a:xfrm>
              <a:off x="0" y="0"/>
              <a:ext cx="1270754" cy="656079"/>
            </a:xfrm>
            <a:custGeom>
              <a:avLst/>
              <a:gdLst/>
              <a:ahLst/>
              <a:cxnLst/>
              <a:rect l="l" t="t" r="r" b="b"/>
              <a:pathLst>
                <a:path w="1270754" h="656079">
                  <a:moveTo>
                    <a:pt x="1067554" y="0"/>
                  </a:moveTo>
                  <a:cubicBezTo>
                    <a:pt x="1179778" y="0"/>
                    <a:pt x="1270754" y="146868"/>
                    <a:pt x="1270754" y="328039"/>
                  </a:cubicBezTo>
                  <a:cubicBezTo>
                    <a:pt x="1270754" y="509211"/>
                    <a:pt x="1179778" y="656079"/>
                    <a:pt x="1067554" y="656079"/>
                  </a:cubicBezTo>
                  <a:lnTo>
                    <a:pt x="203200" y="656079"/>
                  </a:lnTo>
                  <a:cubicBezTo>
                    <a:pt x="90976" y="656079"/>
                    <a:pt x="0" y="509211"/>
                    <a:pt x="0" y="328039"/>
                  </a:cubicBezTo>
                  <a:cubicBezTo>
                    <a:pt x="0" y="146868"/>
                    <a:pt x="90976" y="0"/>
                    <a:pt x="203200" y="0"/>
                  </a:cubicBezTo>
                  <a:close/>
                </a:path>
              </a:pathLst>
            </a:custGeom>
            <a:solidFill>
              <a:srgbClr val="520000"/>
            </a:solidFill>
          </p:spPr>
        </p:sp>
        <p:sp>
          <p:nvSpPr>
            <p:cNvPr id="25" name="TextBox 25"/>
            <p:cNvSpPr txBox="1"/>
            <p:nvPr/>
          </p:nvSpPr>
          <p:spPr>
            <a:xfrm>
              <a:off x="0" y="-28575"/>
              <a:ext cx="1270754" cy="684654"/>
            </a:xfrm>
            <a:prstGeom prst="rect">
              <a:avLst/>
            </a:prstGeom>
          </p:spPr>
          <p:txBody>
            <a:bodyPr lIns="50800" tIns="50800" rIns="50800" bIns="50800" rtlCol="0" anchor="ctr"/>
            <a:lstStyle/>
            <a:p>
              <a:pPr algn="ctr">
                <a:lnSpc>
                  <a:spcPts val="2372"/>
                </a:lnSpc>
              </a:pPr>
              <a:endParaRPr/>
            </a:p>
          </p:txBody>
        </p:sp>
      </p:grpSp>
      <p:sp>
        <p:nvSpPr>
          <p:cNvPr id="26" name="TextBox 26"/>
          <p:cNvSpPr txBox="1"/>
          <p:nvPr/>
        </p:nvSpPr>
        <p:spPr>
          <a:xfrm>
            <a:off x="11556481" y="2781830"/>
            <a:ext cx="4551668" cy="2532686"/>
          </a:xfrm>
          <a:prstGeom prst="rect">
            <a:avLst/>
          </a:prstGeom>
        </p:spPr>
        <p:txBody>
          <a:bodyPr lIns="0" tIns="0" rIns="0" bIns="0" rtlCol="0" anchor="t">
            <a:spAutoFit/>
          </a:bodyPr>
          <a:lstStyle/>
          <a:p>
            <a:pPr algn="ctr">
              <a:lnSpc>
                <a:spcPts val="2923"/>
              </a:lnSpc>
              <a:spcBef>
                <a:spcPct val="0"/>
              </a:spcBef>
            </a:pPr>
            <a:r>
              <a:rPr lang="en-US" sz="1949" spc="58">
                <a:solidFill>
                  <a:srgbClr val="FFFFFF"/>
                </a:solidFill>
                <a:latin typeface="Aileron"/>
                <a:ea typeface="Aileron"/>
                <a:cs typeface="Aileron"/>
                <a:sym typeface="Aileron"/>
              </a:rPr>
              <a:t>Class A allows operation of any combination of vehicles with a gross vehicle weight rating (GVWR) of 26,001 or more pounds, provided the GVWR of the vehicle(s) being towed is greater than 10,000 pounds.</a:t>
            </a:r>
          </a:p>
          <a:p>
            <a:pPr algn="ctr">
              <a:lnSpc>
                <a:spcPts val="2923"/>
              </a:lnSpc>
              <a:spcBef>
                <a:spcPct val="0"/>
              </a:spcBef>
            </a:pPr>
            <a:endParaRPr lang="en-US" sz="1949" spc="58">
              <a:solidFill>
                <a:srgbClr val="FFFFFF"/>
              </a:solidFill>
              <a:latin typeface="Aileron"/>
              <a:ea typeface="Aileron"/>
              <a:cs typeface="Aileron"/>
              <a:sym typeface="Aileron"/>
            </a:endParaRPr>
          </a:p>
        </p:txBody>
      </p:sp>
      <p:grpSp>
        <p:nvGrpSpPr>
          <p:cNvPr id="27" name="Group 27"/>
          <p:cNvGrpSpPr/>
          <p:nvPr/>
        </p:nvGrpSpPr>
        <p:grpSpPr>
          <a:xfrm>
            <a:off x="11556481" y="5640197"/>
            <a:ext cx="5198125" cy="1662413"/>
            <a:chOff x="0" y="0"/>
            <a:chExt cx="1270754" cy="406400"/>
          </a:xfrm>
        </p:grpSpPr>
        <p:sp>
          <p:nvSpPr>
            <p:cNvPr id="28" name="Freeform 28"/>
            <p:cNvSpPr/>
            <p:nvPr/>
          </p:nvSpPr>
          <p:spPr>
            <a:xfrm>
              <a:off x="0" y="0"/>
              <a:ext cx="1270754" cy="406400"/>
            </a:xfrm>
            <a:custGeom>
              <a:avLst/>
              <a:gdLst/>
              <a:ahLst/>
              <a:cxnLst/>
              <a:rect l="l" t="t" r="r" b="b"/>
              <a:pathLst>
                <a:path w="1270754" h="406400">
                  <a:moveTo>
                    <a:pt x="1067554" y="0"/>
                  </a:moveTo>
                  <a:cubicBezTo>
                    <a:pt x="1179778" y="0"/>
                    <a:pt x="1270754" y="90976"/>
                    <a:pt x="1270754" y="203200"/>
                  </a:cubicBezTo>
                  <a:cubicBezTo>
                    <a:pt x="1270754" y="315424"/>
                    <a:pt x="1179778" y="406400"/>
                    <a:pt x="1067554" y="406400"/>
                  </a:cubicBezTo>
                  <a:lnTo>
                    <a:pt x="203200" y="406400"/>
                  </a:lnTo>
                  <a:cubicBezTo>
                    <a:pt x="90976" y="406400"/>
                    <a:pt x="0" y="315424"/>
                    <a:pt x="0" y="203200"/>
                  </a:cubicBezTo>
                  <a:cubicBezTo>
                    <a:pt x="0" y="90976"/>
                    <a:pt x="90976" y="0"/>
                    <a:pt x="203200" y="0"/>
                  </a:cubicBezTo>
                  <a:close/>
                </a:path>
              </a:pathLst>
            </a:custGeom>
            <a:solidFill>
              <a:srgbClr val="520000"/>
            </a:solidFill>
          </p:spPr>
        </p:sp>
        <p:sp>
          <p:nvSpPr>
            <p:cNvPr id="29" name="TextBox 29"/>
            <p:cNvSpPr txBox="1"/>
            <p:nvPr/>
          </p:nvSpPr>
          <p:spPr>
            <a:xfrm>
              <a:off x="0" y="-28575"/>
              <a:ext cx="1270754" cy="434975"/>
            </a:xfrm>
            <a:prstGeom prst="rect">
              <a:avLst/>
            </a:prstGeom>
          </p:spPr>
          <p:txBody>
            <a:bodyPr lIns="50800" tIns="50800" rIns="50800" bIns="50800" rtlCol="0" anchor="ctr"/>
            <a:lstStyle/>
            <a:p>
              <a:pPr algn="ctr">
                <a:lnSpc>
                  <a:spcPts val="2372"/>
                </a:lnSpc>
              </a:pPr>
              <a:endParaRPr/>
            </a:p>
          </p:txBody>
        </p:sp>
      </p:grpSp>
      <p:sp>
        <p:nvSpPr>
          <p:cNvPr id="30" name="TextBox 30"/>
          <p:cNvSpPr txBox="1"/>
          <p:nvPr/>
        </p:nvSpPr>
        <p:spPr>
          <a:xfrm>
            <a:off x="11879709" y="5752709"/>
            <a:ext cx="4551668" cy="1443995"/>
          </a:xfrm>
          <a:prstGeom prst="rect">
            <a:avLst/>
          </a:prstGeom>
        </p:spPr>
        <p:txBody>
          <a:bodyPr lIns="0" tIns="0" rIns="0" bIns="0" rtlCol="0" anchor="t">
            <a:spAutoFit/>
          </a:bodyPr>
          <a:lstStyle/>
          <a:p>
            <a:pPr algn="ctr">
              <a:lnSpc>
                <a:spcPts val="2923"/>
              </a:lnSpc>
              <a:spcBef>
                <a:spcPct val="0"/>
              </a:spcBef>
            </a:pPr>
            <a:r>
              <a:rPr lang="en-US" sz="1949" spc="58">
                <a:solidFill>
                  <a:srgbClr val="FFFFFF"/>
                </a:solidFill>
                <a:latin typeface="Aileron"/>
                <a:ea typeface="Aileron"/>
                <a:cs typeface="Aileron"/>
                <a:sym typeface="Aileron"/>
              </a:rPr>
              <a:t>Class B is for any single vehicle that isn't hitched to a trailer (these vehicles include box trucks, large buses, and dump trucks).</a:t>
            </a:r>
          </a:p>
        </p:txBody>
      </p:sp>
      <p:grpSp>
        <p:nvGrpSpPr>
          <p:cNvPr id="31" name="Group 31"/>
          <p:cNvGrpSpPr/>
          <p:nvPr/>
        </p:nvGrpSpPr>
        <p:grpSpPr>
          <a:xfrm>
            <a:off x="8957418" y="7426435"/>
            <a:ext cx="5847998" cy="2585422"/>
            <a:chOff x="0" y="0"/>
            <a:chExt cx="1429624" cy="632042"/>
          </a:xfrm>
        </p:grpSpPr>
        <p:sp>
          <p:nvSpPr>
            <p:cNvPr id="32" name="Freeform 32"/>
            <p:cNvSpPr/>
            <p:nvPr/>
          </p:nvSpPr>
          <p:spPr>
            <a:xfrm>
              <a:off x="0" y="0"/>
              <a:ext cx="1429624" cy="632042"/>
            </a:xfrm>
            <a:custGeom>
              <a:avLst/>
              <a:gdLst/>
              <a:ahLst/>
              <a:cxnLst/>
              <a:rect l="l" t="t" r="r" b="b"/>
              <a:pathLst>
                <a:path w="1429624" h="632042">
                  <a:moveTo>
                    <a:pt x="1226424" y="0"/>
                  </a:moveTo>
                  <a:cubicBezTo>
                    <a:pt x="1338648" y="0"/>
                    <a:pt x="1429624" y="141487"/>
                    <a:pt x="1429624" y="316021"/>
                  </a:cubicBezTo>
                  <a:cubicBezTo>
                    <a:pt x="1429624" y="490555"/>
                    <a:pt x="1338648" y="632042"/>
                    <a:pt x="1226424" y="632042"/>
                  </a:cubicBezTo>
                  <a:lnTo>
                    <a:pt x="203200" y="632042"/>
                  </a:lnTo>
                  <a:cubicBezTo>
                    <a:pt x="90976" y="632042"/>
                    <a:pt x="0" y="490555"/>
                    <a:pt x="0" y="316021"/>
                  </a:cubicBezTo>
                  <a:cubicBezTo>
                    <a:pt x="0" y="141487"/>
                    <a:pt x="90976" y="0"/>
                    <a:pt x="203200" y="0"/>
                  </a:cubicBezTo>
                  <a:close/>
                </a:path>
              </a:pathLst>
            </a:custGeom>
            <a:solidFill>
              <a:srgbClr val="520000"/>
            </a:solidFill>
          </p:spPr>
        </p:sp>
        <p:sp>
          <p:nvSpPr>
            <p:cNvPr id="33" name="TextBox 33"/>
            <p:cNvSpPr txBox="1"/>
            <p:nvPr/>
          </p:nvSpPr>
          <p:spPr>
            <a:xfrm>
              <a:off x="0" y="-28575"/>
              <a:ext cx="1429624" cy="660617"/>
            </a:xfrm>
            <a:prstGeom prst="rect">
              <a:avLst/>
            </a:prstGeom>
          </p:spPr>
          <p:txBody>
            <a:bodyPr lIns="50800" tIns="50800" rIns="50800" bIns="50800" rtlCol="0" anchor="ctr"/>
            <a:lstStyle/>
            <a:p>
              <a:pPr algn="ctr">
                <a:lnSpc>
                  <a:spcPts val="2372"/>
                </a:lnSpc>
              </a:pPr>
              <a:endParaRPr/>
            </a:p>
          </p:txBody>
        </p:sp>
      </p:grpSp>
      <p:sp>
        <p:nvSpPr>
          <p:cNvPr id="34" name="TextBox 34"/>
          <p:cNvSpPr txBox="1"/>
          <p:nvPr/>
        </p:nvSpPr>
        <p:spPr>
          <a:xfrm>
            <a:off x="9119032" y="7538947"/>
            <a:ext cx="5524769" cy="2169789"/>
          </a:xfrm>
          <a:prstGeom prst="rect">
            <a:avLst/>
          </a:prstGeom>
        </p:spPr>
        <p:txBody>
          <a:bodyPr lIns="0" tIns="0" rIns="0" bIns="0" rtlCol="0" anchor="t">
            <a:spAutoFit/>
          </a:bodyPr>
          <a:lstStyle/>
          <a:p>
            <a:pPr algn="ctr">
              <a:lnSpc>
                <a:spcPts val="2923"/>
              </a:lnSpc>
              <a:spcBef>
                <a:spcPct val="0"/>
              </a:spcBef>
            </a:pPr>
            <a:r>
              <a:rPr lang="en-US" sz="1949" spc="58">
                <a:solidFill>
                  <a:srgbClr val="FFFFFF"/>
                </a:solidFill>
                <a:latin typeface="Aileron"/>
                <a:ea typeface="Aileron"/>
                <a:cs typeface="Aileron"/>
                <a:sym typeface="Aileron"/>
              </a:rPr>
              <a:t>Class C is for any single vehicle, or combination of vehicles, that doesn’t meet the criteria of Class A or B but is designed to transport 16 or more passengers including the driver, or is transporting material that has been designated as hazardous under federal law.</a:t>
            </a:r>
          </a:p>
        </p:txBody>
      </p:sp>
      <p:grpSp>
        <p:nvGrpSpPr>
          <p:cNvPr id="35" name="Group 35"/>
          <p:cNvGrpSpPr/>
          <p:nvPr/>
        </p:nvGrpSpPr>
        <p:grpSpPr>
          <a:xfrm>
            <a:off x="4120781" y="8863539"/>
            <a:ext cx="1214170" cy="121417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37" name="TextBox 37"/>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38" name="Group 38"/>
          <p:cNvGrpSpPr/>
          <p:nvPr/>
        </p:nvGrpSpPr>
        <p:grpSpPr>
          <a:xfrm>
            <a:off x="4208888" y="8951645"/>
            <a:ext cx="1037957" cy="103795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40" name="TextBox 4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02F2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6239894" y="3575202"/>
            <a:ext cx="2859330" cy="979759"/>
            <a:chOff x="0" y="0"/>
            <a:chExt cx="941463" cy="322595"/>
          </a:xfrm>
        </p:grpSpPr>
        <p:sp>
          <p:nvSpPr>
            <p:cNvPr id="3" name="Freeform 3"/>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4" name="TextBox 4"/>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Authenticity Checks:</a:t>
              </a:r>
            </a:p>
          </p:txBody>
        </p:sp>
      </p:grpSp>
      <p:grpSp>
        <p:nvGrpSpPr>
          <p:cNvPr id="5" name="Group 5"/>
          <p:cNvGrpSpPr/>
          <p:nvPr/>
        </p:nvGrpSpPr>
        <p:grpSpPr>
          <a:xfrm>
            <a:off x="9189413" y="3575202"/>
            <a:ext cx="2859330" cy="979759"/>
            <a:chOff x="0" y="0"/>
            <a:chExt cx="941463" cy="322595"/>
          </a:xfrm>
        </p:grpSpPr>
        <p:sp>
          <p:nvSpPr>
            <p:cNvPr id="6" name="Freeform 6"/>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7" name="TextBox 7"/>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State Verification:</a:t>
              </a:r>
            </a:p>
          </p:txBody>
        </p:sp>
      </p:grpSp>
      <p:grpSp>
        <p:nvGrpSpPr>
          <p:cNvPr id="8" name="Group 8"/>
          <p:cNvGrpSpPr/>
          <p:nvPr/>
        </p:nvGrpSpPr>
        <p:grpSpPr>
          <a:xfrm>
            <a:off x="3291093" y="3575202"/>
            <a:ext cx="2859330" cy="979759"/>
            <a:chOff x="0" y="0"/>
            <a:chExt cx="941463" cy="322595"/>
          </a:xfrm>
        </p:grpSpPr>
        <p:sp>
          <p:nvSpPr>
            <p:cNvPr id="9" name="Freeform 9"/>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10" name="TextBox 10"/>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Endorsements and Restrictions:</a:t>
              </a:r>
            </a:p>
          </p:txBody>
        </p:sp>
      </p:grpSp>
      <p:grpSp>
        <p:nvGrpSpPr>
          <p:cNvPr id="11" name="Group 11"/>
          <p:cNvGrpSpPr/>
          <p:nvPr/>
        </p:nvGrpSpPr>
        <p:grpSpPr>
          <a:xfrm>
            <a:off x="341471" y="3575202"/>
            <a:ext cx="2859330" cy="979759"/>
            <a:chOff x="0" y="0"/>
            <a:chExt cx="941463" cy="322595"/>
          </a:xfrm>
        </p:grpSpPr>
        <p:sp>
          <p:nvSpPr>
            <p:cNvPr id="12" name="Freeform 12"/>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13" name="TextBox 13"/>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Expiration and Validity:</a:t>
              </a:r>
            </a:p>
          </p:txBody>
        </p:sp>
      </p:grpSp>
      <p:grpSp>
        <p:nvGrpSpPr>
          <p:cNvPr id="14" name="Group 14"/>
          <p:cNvGrpSpPr/>
          <p:nvPr/>
        </p:nvGrpSpPr>
        <p:grpSpPr>
          <a:xfrm>
            <a:off x="341471" y="4639199"/>
            <a:ext cx="2859330" cy="1552389"/>
            <a:chOff x="0" y="0"/>
            <a:chExt cx="941463" cy="511139"/>
          </a:xfrm>
        </p:grpSpPr>
        <p:sp>
          <p:nvSpPr>
            <p:cNvPr id="15" name="Freeform 15"/>
            <p:cNvSpPr/>
            <p:nvPr/>
          </p:nvSpPr>
          <p:spPr>
            <a:xfrm>
              <a:off x="0" y="0"/>
              <a:ext cx="941463" cy="511139"/>
            </a:xfrm>
            <a:custGeom>
              <a:avLst/>
              <a:gdLst/>
              <a:ahLst/>
              <a:cxnLst/>
              <a:rect l="l" t="t" r="r" b="b"/>
              <a:pathLst>
                <a:path w="941463" h="511139">
                  <a:moveTo>
                    <a:pt x="13538" y="0"/>
                  </a:moveTo>
                  <a:lnTo>
                    <a:pt x="927925" y="0"/>
                  </a:lnTo>
                  <a:cubicBezTo>
                    <a:pt x="931515" y="0"/>
                    <a:pt x="934959" y="1426"/>
                    <a:pt x="937498" y="3965"/>
                  </a:cubicBezTo>
                  <a:cubicBezTo>
                    <a:pt x="940036" y="6504"/>
                    <a:pt x="941463" y="9947"/>
                    <a:pt x="941463" y="13538"/>
                  </a:cubicBezTo>
                  <a:lnTo>
                    <a:pt x="941463" y="497601"/>
                  </a:lnTo>
                  <a:cubicBezTo>
                    <a:pt x="941463" y="505078"/>
                    <a:pt x="935402" y="511139"/>
                    <a:pt x="927925" y="511139"/>
                  </a:cubicBezTo>
                  <a:lnTo>
                    <a:pt x="13538" y="511139"/>
                  </a:lnTo>
                  <a:cubicBezTo>
                    <a:pt x="9947" y="511139"/>
                    <a:pt x="6504" y="509713"/>
                    <a:pt x="3965" y="507174"/>
                  </a:cubicBezTo>
                  <a:cubicBezTo>
                    <a:pt x="1426" y="504635"/>
                    <a:pt x="0" y="501192"/>
                    <a:pt x="0" y="497601"/>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16" name="TextBox 16"/>
            <p:cNvSpPr txBox="1"/>
            <p:nvPr/>
          </p:nvSpPr>
          <p:spPr>
            <a:xfrm>
              <a:off x="0" y="-38100"/>
              <a:ext cx="941463" cy="549239"/>
            </a:xfrm>
            <a:prstGeom prst="rect">
              <a:avLst/>
            </a:prstGeom>
          </p:spPr>
          <p:txBody>
            <a:bodyPr lIns="101600" tIns="101600" rIns="101600" bIns="101600" rtlCol="0" anchor="ctr"/>
            <a:lstStyle/>
            <a:p>
              <a:pPr algn="ctr">
                <a:lnSpc>
                  <a:spcPts val="2932"/>
                </a:lnSpc>
              </a:pPr>
              <a:endParaRPr/>
            </a:p>
          </p:txBody>
        </p:sp>
      </p:grpSp>
      <p:grpSp>
        <p:nvGrpSpPr>
          <p:cNvPr id="17" name="Group 17"/>
          <p:cNvGrpSpPr/>
          <p:nvPr/>
        </p:nvGrpSpPr>
        <p:grpSpPr>
          <a:xfrm>
            <a:off x="341471" y="6281422"/>
            <a:ext cx="2859330" cy="1557131"/>
            <a:chOff x="0" y="0"/>
            <a:chExt cx="941463" cy="512701"/>
          </a:xfrm>
        </p:grpSpPr>
        <p:sp>
          <p:nvSpPr>
            <p:cNvPr id="18" name="Freeform 18"/>
            <p:cNvSpPr/>
            <p:nvPr/>
          </p:nvSpPr>
          <p:spPr>
            <a:xfrm>
              <a:off x="0" y="0"/>
              <a:ext cx="941463" cy="512701"/>
            </a:xfrm>
            <a:custGeom>
              <a:avLst/>
              <a:gdLst/>
              <a:ahLst/>
              <a:cxnLst/>
              <a:rect l="l" t="t" r="r" b="b"/>
              <a:pathLst>
                <a:path w="941463" h="512701">
                  <a:moveTo>
                    <a:pt x="13538" y="0"/>
                  </a:moveTo>
                  <a:lnTo>
                    <a:pt x="927925" y="0"/>
                  </a:lnTo>
                  <a:cubicBezTo>
                    <a:pt x="931515" y="0"/>
                    <a:pt x="934959" y="1426"/>
                    <a:pt x="937498" y="3965"/>
                  </a:cubicBezTo>
                  <a:cubicBezTo>
                    <a:pt x="940036" y="6504"/>
                    <a:pt x="941463" y="9947"/>
                    <a:pt x="941463" y="13538"/>
                  </a:cubicBezTo>
                  <a:lnTo>
                    <a:pt x="941463" y="499163"/>
                  </a:lnTo>
                  <a:cubicBezTo>
                    <a:pt x="941463" y="502753"/>
                    <a:pt x="940036" y="506197"/>
                    <a:pt x="937498" y="508735"/>
                  </a:cubicBezTo>
                  <a:cubicBezTo>
                    <a:pt x="934959" y="511274"/>
                    <a:pt x="931515" y="512701"/>
                    <a:pt x="927925" y="512701"/>
                  </a:cubicBezTo>
                  <a:lnTo>
                    <a:pt x="13538" y="512701"/>
                  </a:lnTo>
                  <a:cubicBezTo>
                    <a:pt x="9947" y="512701"/>
                    <a:pt x="6504" y="511274"/>
                    <a:pt x="3965" y="508735"/>
                  </a:cubicBezTo>
                  <a:cubicBezTo>
                    <a:pt x="1426" y="506197"/>
                    <a:pt x="0" y="502753"/>
                    <a:pt x="0" y="499163"/>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19" name="TextBox 19"/>
            <p:cNvSpPr txBox="1"/>
            <p:nvPr/>
          </p:nvSpPr>
          <p:spPr>
            <a:xfrm>
              <a:off x="0" y="-38100"/>
              <a:ext cx="941463" cy="550801"/>
            </a:xfrm>
            <a:prstGeom prst="rect">
              <a:avLst/>
            </a:prstGeom>
          </p:spPr>
          <p:txBody>
            <a:bodyPr lIns="101600" tIns="101600" rIns="101600" bIns="101600" rtlCol="0" anchor="ctr"/>
            <a:lstStyle/>
            <a:p>
              <a:pPr marL="0" lvl="0" indent="0" algn="ctr">
                <a:lnSpc>
                  <a:spcPts val="2932"/>
                </a:lnSpc>
                <a:spcBef>
                  <a:spcPct val="0"/>
                </a:spcBef>
              </a:pPr>
              <a:endParaRPr/>
            </a:p>
          </p:txBody>
        </p:sp>
      </p:grpSp>
      <p:sp>
        <p:nvSpPr>
          <p:cNvPr id="20" name="Freeform 20"/>
          <p:cNvSpPr/>
          <p:nvPr/>
        </p:nvSpPr>
        <p:spPr>
          <a:xfrm>
            <a:off x="-691032" y="-3824459"/>
            <a:ext cx="19670065" cy="5255628"/>
          </a:xfrm>
          <a:custGeom>
            <a:avLst/>
            <a:gdLst/>
            <a:ahLst/>
            <a:cxnLst/>
            <a:rect l="l" t="t" r="r" b="b"/>
            <a:pathLst>
              <a:path w="19670065" h="5255628">
                <a:moveTo>
                  <a:pt x="0" y="0"/>
                </a:moveTo>
                <a:lnTo>
                  <a:pt x="19670064" y="0"/>
                </a:lnTo>
                <a:lnTo>
                  <a:pt x="19670064" y="5255629"/>
                </a:lnTo>
                <a:lnTo>
                  <a:pt x="0" y="5255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5278312" y="2019375"/>
            <a:ext cx="8056958" cy="917652"/>
          </a:xfrm>
          <a:prstGeom prst="rect">
            <a:avLst/>
          </a:prstGeom>
        </p:spPr>
        <p:txBody>
          <a:bodyPr lIns="0" tIns="0" rIns="0" bIns="0" rtlCol="0" anchor="t">
            <a:spAutoFit/>
          </a:bodyPr>
          <a:lstStyle/>
          <a:p>
            <a:pPr marL="0" lvl="0" indent="0" algn="ctr">
              <a:lnSpc>
                <a:spcPts val="7537"/>
              </a:lnSpc>
              <a:spcBef>
                <a:spcPct val="0"/>
              </a:spcBef>
            </a:pPr>
            <a:r>
              <a:rPr lang="en-US" sz="5462" b="1" spc="273">
                <a:solidFill>
                  <a:srgbClr val="FF5050"/>
                </a:solidFill>
                <a:latin typeface="Canva Sans 1 Bold"/>
                <a:ea typeface="Canva Sans 1 Bold"/>
                <a:cs typeface="Canva Sans 1 Bold"/>
                <a:sym typeface="Canva Sans 1 Bold"/>
              </a:rPr>
              <a:t>CDL CHECK</a:t>
            </a:r>
          </a:p>
        </p:txBody>
      </p:sp>
      <p:grpSp>
        <p:nvGrpSpPr>
          <p:cNvPr id="22" name="Group 22"/>
          <p:cNvGrpSpPr/>
          <p:nvPr/>
        </p:nvGrpSpPr>
        <p:grpSpPr>
          <a:xfrm>
            <a:off x="12139036" y="3576690"/>
            <a:ext cx="2859330" cy="979759"/>
            <a:chOff x="0" y="0"/>
            <a:chExt cx="941463" cy="322595"/>
          </a:xfrm>
        </p:grpSpPr>
        <p:sp>
          <p:nvSpPr>
            <p:cNvPr id="23" name="Freeform 23"/>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24" name="TextBox 24"/>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Medical Certification:</a:t>
              </a:r>
            </a:p>
          </p:txBody>
        </p:sp>
      </p:grpSp>
      <p:grpSp>
        <p:nvGrpSpPr>
          <p:cNvPr id="25" name="Group 25"/>
          <p:cNvGrpSpPr/>
          <p:nvPr/>
        </p:nvGrpSpPr>
        <p:grpSpPr>
          <a:xfrm>
            <a:off x="15087199" y="3576690"/>
            <a:ext cx="2859330" cy="979759"/>
            <a:chOff x="0" y="0"/>
            <a:chExt cx="941463" cy="322595"/>
          </a:xfrm>
        </p:grpSpPr>
        <p:sp>
          <p:nvSpPr>
            <p:cNvPr id="26" name="Freeform 26"/>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27" name="TextBox 27"/>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Record of Violations:</a:t>
              </a:r>
            </a:p>
          </p:txBody>
        </p:sp>
      </p:grpSp>
      <p:sp>
        <p:nvSpPr>
          <p:cNvPr id="28" name="TextBox 28"/>
          <p:cNvSpPr txBox="1"/>
          <p:nvPr/>
        </p:nvSpPr>
        <p:spPr>
          <a:xfrm>
            <a:off x="497709" y="4894453"/>
            <a:ext cx="2546854" cy="1013997"/>
          </a:xfrm>
          <a:prstGeom prst="rect">
            <a:avLst/>
          </a:prstGeom>
        </p:spPr>
        <p:txBody>
          <a:bodyPr lIns="0" tIns="0" rIns="0" bIns="0" rtlCol="0" anchor="t">
            <a:spAutoFit/>
          </a:bodyPr>
          <a:lstStyle/>
          <a:p>
            <a:pPr algn="ctr">
              <a:lnSpc>
                <a:spcPts val="2785"/>
              </a:lnSpc>
              <a:spcBef>
                <a:spcPct val="0"/>
              </a:spcBef>
            </a:pPr>
            <a:r>
              <a:rPr lang="en-US" sz="1857" spc="55">
                <a:solidFill>
                  <a:srgbClr val="000000"/>
                </a:solidFill>
                <a:latin typeface="Aileron"/>
                <a:ea typeface="Aileron"/>
                <a:cs typeface="Aileron"/>
                <a:sym typeface="Aileron"/>
              </a:rPr>
              <a:t>Ensure the CDL is current and has not expired.</a:t>
            </a:r>
          </a:p>
        </p:txBody>
      </p:sp>
      <p:sp>
        <p:nvSpPr>
          <p:cNvPr id="29" name="TextBox 29"/>
          <p:cNvSpPr txBox="1"/>
          <p:nvPr/>
        </p:nvSpPr>
        <p:spPr>
          <a:xfrm>
            <a:off x="447783" y="6416127"/>
            <a:ext cx="2646706" cy="1257113"/>
          </a:xfrm>
          <a:prstGeom prst="rect">
            <a:avLst/>
          </a:prstGeom>
        </p:spPr>
        <p:txBody>
          <a:bodyPr lIns="0" tIns="0" rIns="0" bIns="0" rtlCol="0" anchor="t">
            <a:spAutoFit/>
          </a:bodyPr>
          <a:lstStyle/>
          <a:p>
            <a:pPr algn="ctr">
              <a:lnSpc>
                <a:spcPts val="2547"/>
              </a:lnSpc>
              <a:spcBef>
                <a:spcPct val="0"/>
              </a:spcBef>
            </a:pPr>
            <a:r>
              <a:rPr lang="en-US" sz="1698" spc="50">
                <a:solidFill>
                  <a:srgbClr val="000000"/>
                </a:solidFill>
                <a:latin typeface="Aileron"/>
                <a:ea typeface="Aileron"/>
                <a:cs typeface="Aileron"/>
                <a:sym typeface="Aileron"/>
              </a:rPr>
              <a:t>Confirm that the license is valid with no current suspensions, revocations, or disqualifications.</a:t>
            </a:r>
          </a:p>
        </p:txBody>
      </p:sp>
      <p:grpSp>
        <p:nvGrpSpPr>
          <p:cNvPr id="30" name="Group 30"/>
          <p:cNvGrpSpPr/>
          <p:nvPr/>
        </p:nvGrpSpPr>
        <p:grpSpPr>
          <a:xfrm>
            <a:off x="3264080" y="4624053"/>
            <a:ext cx="2859330" cy="1811176"/>
            <a:chOff x="0" y="0"/>
            <a:chExt cx="941463" cy="596347"/>
          </a:xfrm>
        </p:grpSpPr>
        <p:sp>
          <p:nvSpPr>
            <p:cNvPr id="31" name="Freeform 31"/>
            <p:cNvSpPr/>
            <p:nvPr/>
          </p:nvSpPr>
          <p:spPr>
            <a:xfrm>
              <a:off x="0" y="0"/>
              <a:ext cx="941463" cy="596347"/>
            </a:xfrm>
            <a:custGeom>
              <a:avLst/>
              <a:gdLst/>
              <a:ahLst/>
              <a:cxnLst/>
              <a:rect l="l" t="t" r="r" b="b"/>
              <a:pathLst>
                <a:path w="941463" h="596347">
                  <a:moveTo>
                    <a:pt x="13538" y="0"/>
                  </a:moveTo>
                  <a:lnTo>
                    <a:pt x="927925" y="0"/>
                  </a:lnTo>
                  <a:cubicBezTo>
                    <a:pt x="931515" y="0"/>
                    <a:pt x="934959" y="1426"/>
                    <a:pt x="937498" y="3965"/>
                  </a:cubicBezTo>
                  <a:cubicBezTo>
                    <a:pt x="940036" y="6504"/>
                    <a:pt x="941463" y="9947"/>
                    <a:pt x="941463" y="13538"/>
                  </a:cubicBezTo>
                  <a:lnTo>
                    <a:pt x="941463" y="582809"/>
                  </a:lnTo>
                  <a:cubicBezTo>
                    <a:pt x="941463" y="590286"/>
                    <a:pt x="935402" y="596347"/>
                    <a:pt x="927925" y="596347"/>
                  </a:cubicBezTo>
                  <a:lnTo>
                    <a:pt x="13538" y="596347"/>
                  </a:lnTo>
                  <a:cubicBezTo>
                    <a:pt x="9947" y="596347"/>
                    <a:pt x="6504" y="594921"/>
                    <a:pt x="3965" y="592382"/>
                  </a:cubicBezTo>
                  <a:cubicBezTo>
                    <a:pt x="1426" y="589843"/>
                    <a:pt x="0" y="586400"/>
                    <a:pt x="0" y="582809"/>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32" name="TextBox 32"/>
            <p:cNvSpPr txBox="1"/>
            <p:nvPr/>
          </p:nvSpPr>
          <p:spPr>
            <a:xfrm>
              <a:off x="0" y="-38100"/>
              <a:ext cx="941463" cy="634447"/>
            </a:xfrm>
            <a:prstGeom prst="rect">
              <a:avLst/>
            </a:prstGeom>
          </p:spPr>
          <p:txBody>
            <a:bodyPr lIns="101600" tIns="101600" rIns="101600" bIns="101600" rtlCol="0" anchor="ctr"/>
            <a:lstStyle/>
            <a:p>
              <a:pPr algn="ctr">
                <a:lnSpc>
                  <a:spcPts val="2932"/>
                </a:lnSpc>
              </a:pPr>
              <a:endParaRPr/>
            </a:p>
          </p:txBody>
        </p:sp>
      </p:grpSp>
      <p:grpSp>
        <p:nvGrpSpPr>
          <p:cNvPr id="33" name="Group 33"/>
          <p:cNvGrpSpPr/>
          <p:nvPr/>
        </p:nvGrpSpPr>
        <p:grpSpPr>
          <a:xfrm>
            <a:off x="3264080" y="6538870"/>
            <a:ext cx="2859330" cy="1996358"/>
            <a:chOff x="0" y="0"/>
            <a:chExt cx="941463" cy="657320"/>
          </a:xfrm>
        </p:grpSpPr>
        <p:sp>
          <p:nvSpPr>
            <p:cNvPr id="34" name="Freeform 34"/>
            <p:cNvSpPr/>
            <p:nvPr/>
          </p:nvSpPr>
          <p:spPr>
            <a:xfrm>
              <a:off x="0" y="0"/>
              <a:ext cx="941463" cy="657320"/>
            </a:xfrm>
            <a:custGeom>
              <a:avLst/>
              <a:gdLst/>
              <a:ahLst/>
              <a:cxnLst/>
              <a:rect l="l" t="t" r="r" b="b"/>
              <a:pathLst>
                <a:path w="941463" h="657320">
                  <a:moveTo>
                    <a:pt x="13538" y="0"/>
                  </a:moveTo>
                  <a:lnTo>
                    <a:pt x="927925" y="0"/>
                  </a:lnTo>
                  <a:cubicBezTo>
                    <a:pt x="931515" y="0"/>
                    <a:pt x="934959" y="1426"/>
                    <a:pt x="937498" y="3965"/>
                  </a:cubicBezTo>
                  <a:cubicBezTo>
                    <a:pt x="940036" y="6504"/>
                    <a:pt x="941463" y="9947"/>
                    <a:pt x="941463" y="13538"/>
                  </a:cubicBezTo>
                  <a:lnTo>
                    <a:pt x="941463" y="643782"/>
                  </a:lnTo>
                  <a:cubicBezTo>
                    <a:pt x="941463" y="647373"/>
                    <a:pt x="940036" y="650816"/>
                    <a:pt x="937498" y="653355"/>
                  </a:cubicBezTo>
                  <a:cubicBezTo>
                    <a:pt x="934959" y="655894"/>
                    <a:pt x="931515" y="657320"/>
                    <a:pt x="927925" y="657320"/>
                  </a:cubicBezTo>
                  <a:lnTo>
                    <a:pt x="13538" y="657320"/>
                  </a:lnTo>
                  <a:cubicBezTo>
                    <a:pt x="9947" y="657320"/>
                    <a:pt x="6504" y="655894"/>
                    <a:pt x="3965" y="653355"/>
                  </a:cubicBezTo>
                  <a:cubicBezTo>
                    <a:pt x="1426" y="650816"/>
                    <a:pt x="0" y="647373"/>
                    <a:pt x="0" y="643782"/>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35" name="TextBox 35"/>
            <p:cNvSpPr txBox="1"/>
            <p:nvPr/>
          </p:nvSpPr>
          <p:spPr>
            <a:xfrm>
              <a:off x="0" y="-38100"/>
              <a:ext cx="941463" cy="695420"/>
            </a:xfrm>
            <a:prstGeom prst="rect">
              <a:avLst/>
            </a:prstGeom>
          </p:spPr>
          <p:txBody>
            <a:bodyPr lIns="101600" tIns="101600" rIns="101600" bIns="101600" rtlCol="0" anchor="ctr"/>
            <a:lstStyle/>
            <a:p>
              <a:pPr marL="0" lvl="0" indent="0" algn="ctr">
                <a:lnSpc>
                  <a:spcPts val="2932"/>
                </a:lnSpc>
                <a:spcBef>
                  <a:spcPct val="0"/>
                </a:spcBef>
              </a:pPr>
              <a:endParaRPr/>
            </a:p>
          </p:txBody>
        </p:sp>
      </p:grpSp>
      <p:sp>
        <p:nvSpPr>
          <p:cNvPr id="36" name="TextBox 36"/>
          <p:cNvSpPr txBox="1"/>
          <p:nvPr/>
        </p:nvSpPr>
        <p:spPr>
          <a:xfrm>
            <a:off x="3379891" y="4691458"/>
            <a:ext cx="2627709" cy="1622808"/>
          </a:xfrm>
          <a:prstGeom prst="rect">
            <a:avLst/>
          </a:prstGeom>
        </p:spPr>
        <p:txBody>
          <a:bodyPr lIns="0" tIns="0" rIns="0" bIns="0" rtlCol="0" anchor="t">
            <a:spAutoFit/>
          </a:bodyPr>
          <a:lstStyle/>
          <a:p>
            <a:pPr algn="ctr">
              <a:lnSpc>
                <a:spcPts val="1877"/>
              </a:lnSpc>
              <a:spcBef>
                <a:spcPct val="0"/>
              </a:spcBef>
            </a:pPr>
            <a:r>
              <a:rPr lang="en-US" sz="1251" spc="37">
                <a:solidFill>
                  <a:srgbClr val="000000"/>
                </a:solidFill>
                <a:latin typeface="Aileron"/>
                <a:ea typeface="Aileron"/>
                <a:cs typeface="Aileron"/>
                <a:sym typeface="Aileron"/>
              </a:rPr>
              <a:t>Check for specific endorsements that are required for different types of cargo and vehicles, such as </a:t>
            </a:r>
            <a:r>
              <a:rPr lang="en-US" sz="1251" b="1" spc="37">
                <a:solidFill>
                  <a:srgbClr val="000000"/>
                </a:solidFill>
                <a:latin typeface="Aileron Bold"/>
                <a:ea typeface="Aileron Bold"/>
                <a:cs typeface="Aileron Bold"/>
                <a:sym typeface="Aileron Bold"/>
              </a:rPr>
              <a:t>H </a:t>
            </a:r>
            <a:r>
              <a:rPr lang="en-US" sz="1251" spc="37">
                <a:solidFill>
                  <a:srgbClr val="000000"/>
                </a:solidFill>
                <a:latin typeface="Aileron"/>
                <a:ea typeface="Aileron"/>
                <a:cs typeface="Aileron"/>
                <a:sym typeface="Aileron"/>
              </a:rPr>
              <a:t>(Hazardous materials), </a:t>
            </a:r>
            <a:r>
              <a:rPr lang="en-US" sz="1251" b="1" spc="37">
                <a:solidFill>
                  <a:srgbClr val="000000"/>
                </a:solidFill>
                <a:latin typeface="Aileron Bold"/>
                <a:ea typeface="Aileron Bold"/>
                <a:cs typeface="Aileron Bold"/>
                <a:sym typeface="Aileron Bold"/>
              </a:rPr>
              <a:t>N </a:t>
            </a:r>
            <a:r>
              <a:rPr lang="en-US" sz="1251" spc="37">
                <a:solidFill>
                  <a:srgbClr val="000000"/>
                </a:solidFill>
                <a:latin typeface="Aileron"/>
                <a:ea typeface="Aileron"/>
                <a:cs typeface="Aileron"/>
                <a:sym typeface="Aileron"/>
              </a:rPr>
              <a:t>(Tank vehicles), </a:t>
            </a:r>
            <a:r>
              <a:rPr lang="en-US" sz="1251" b="1" spc="37">
                <a:solidFill>
                  <a:srgbClr val="000000"/>
                </a:solidFill>
                <a:latin typeface="Aileron Bold"/>
                <a:ea typeface="Aileron Bold"/>
                <a:cs typeface="Aileron Bold"/>
                <a:sym typeface="Aileron Bold"/>
              </a:rPr>
              <a:t>P </a:t>
            </a:r>
            <a:r>
              <a:rPr lang="en-US" sz="1251" spc="37">
                <a:solidFill>
                  <a:srgbClr val="000000"/>
                </a:solidFill>
                <a:latin typeface="Aileron"/>
                <a:ea typeface="Aileron"/>
                <a:cs typeface="Aileron"/>
                <a:sym typeface="Aileron"/>
              </a:rPr>
              <a:t>(Passenger vehicles), S (School buses), </a:t>
            </a:r>
            <a:r>
              <a:rPr lang="en-US" sz="1251" b="1" spc="37">
                <a:solidFill>
                  <a:srgbClr val="000000"/>
                </a:solidFill>
                <a:latin typeface="Aileron Bold"/>
                <a:ea typeface="Aileron Bold"/>
                <a:cs typeface="Aileron Bold"/>
                <a:sym typeface="Aileron Bold"/>
              </a:rPr>
              <a:t>T </a:t>
            </a:r>
            <a:r>
              <a:rPr lang="en-US" sz="1251" spc="37">
                <a:solidFill>
                  <a:srgbClr val="000000"/>
                </a:solidFill>
                <a:latin typeface="Aileron"/>
                <a:ea typeface="Aileron"/>
                <a:cs typeface="Aileron"/>
                <a:sym typeface="Aileron"/>
              </a:rPr>
              <a:t>(Double/triple trailers).</a:t>
            </a:r>
          </a:p>
        </p:txBody>
      </p:sp>
      <p:sp>
        <p:nvSpPr>
          <p:cNvPr id="37" name="TextBox 37"/>
          <p:cNvSpPr txBox="1"/>
          <p:nvPr/>
        </p:nvSpPr>
        <p:spPr>
          <a:xfrm>
            <a:off x="3342300" y="6604750"/>
            <a:ext cx="2726522" cy="1850325"/>
          </a:xfrm>
          <a:prstGeom prst="rect">
            <a:avLst/>
          </a:prstGeom>
        </p:spPr>
        <p:txBody>
          <a:bodyPr lIns="0" tIns="0" rIns="0" bIns="0" rtlCol="0" anchor="t">
            <a:spAutoFit/>
          </a:bodyPr>
          <a:lstStyle/>
          <a:p>
            <a:pPr algn="ctr">
              <a:lnSpc>
                <a:spcPts val="2137"/>
              </a:lnSpc>
              <a:spcBef>
                <a:spcPct val="0"/>
              </a:spcBef>
            </a:pPr>
            <a:r>
              <a:rPr lang="en-US" sz="1425" spc="42">
                <a:solidFill>
                  <a:srgbClr val="000000"/>
                </a:solidFill>
                <a:latin typeface="Aileron"/>
                <a:ea typeface="Aileron"/>
                <a:cs typeface="Aileron"/>
                <a:sym typeface="Aileron"/>
              </a:rPr>
              <a:t>Look for any restrictions that might limit the types of vehicles or conditions under which the driver is allowed to operate. For example, a common restriction is the requirement to wear corrective lenses.</a:t>
            </a:r>
          </a:p>
        </p:txBody>
      </p:sp>
      <p:grpSp>
        <p:nvGrpSpPr>
          <p:cNvPr id="38" name="Group 38"/>
          <p:cNvGrpSpPr/>
          <p:nvPr/>
        </p:nvGrpSpPr>
        <p:grpSpPr>
          <a:xfrm>
            <a:off x="6226747" y="4640687"/>
            <a:ext cx="2859330" cy="1552389"/>
            <a:chOff x="0" y="0"/>
            <a:chExt cx="941463" cy="511139"/>
          </a:xfrm>
        </p:grpSpPr>
        <p:sp>
          <p:nvSpPr>
            <p:cNvPr id="39" name="Freeform 39"/>
            <p:cNvSpPr/>
            <p:nvPr/>
          </p:nvSpPr>
          <p:spPr>
            <a:xfrm>
              <a:off x="0" y="0"/>
              <a:ext cx="941463" cy="511139"/>
            </a:xfrm>
            <a:custGeom>
              <a:avLst/>
              <a:gdLst/>
              <a:ahLst/>
              <a:cxnLst/>
              <a:rect l="l" t="t" r="r" b="b"/>
              <a:pathLst>
                <a:path w="941463" h="511139">
                  <a:moveTo>
                    <a:pt x="13538" y="0"/>
                  </a:moveTo>
                  <a:lnTo>
                    <a:pt x="927925" y="0"/>
                  </a:lnTo>
                  <a:cubicBezTo>
                    <a:pt x="931515" y="0"/>
                    <a:pt x="934959" y="1426"/>
                    <a:pt x="937498" y="3965"/>
                  </a:cubicBezTo>
                  <a:cubicBezTo>
                    <a:pt x="940036" y="6504"/>
                    <a:pt x="941463" y="9947"/>
                    <a:pt x="941463" y="13538"/>
                  </a:cubicBezTo>
                  <a:lnTo>
                    <a:pt x="941463" y="497601"/>
                  </a:lnTo>
                  <a:cubicBezTo>
                    <a:pt x="941463" y="505078"/>
                    <a:pt x="935402" y="511139"/>
                    <a:pt x="927925" y="511139"/>
                  </a:cubicBezTo>
                  <a:lnTo>
                    <a:pt x="13538" y="511139"/>
                  </a:lnTo>
                  <a:cubicBezTo>
                    <a:pt x="9947" y="511139"/>
                    <a:pt x="6504" y="509713"/>
                    <a:pt x="3965" y="507174"/>
                  </a:cubicBezTo>
                  <a:cubicBezTo>
                    <a:pt x="1426" y="504635"/>
                    <a:pt x="0" y="501192"/>
                    <a:pt x="0" y="497601"/>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40" name="TextBox 40"/>
            <p:cNvSpPr txBox="1"/>
            <p:nvPr/>
          </p:nvSpPr>
          <p:spPr>
            <a:xfrm>
              <a:off x="0" y="-38100"/>
              <a:ext cx="941463" cy="549239"/>
            </a:xfrm>
            <a:prstGeom prst="rect">
              <a:avLst/>
            </a:prstGeom>
          </p:spPr>
          <p:txBody>
            <a:bodyPr lIns="101600" tIns="101600" rIns="101600" bIns="101600" rtlCol="0" anchor="ctr"/>
            <a:lstStyle/>
            <a:p>
              <a:pPr algn="ctr">
                <a:lnSpc>
                  <a:spcPts val="2932"/>
                </a:lnSpc>
              </a:pPr>
              <a:endParaRPr/>
            </a:p>
          </p:txBody>
        </p:sp>
      </p:grpSp>
      <p:grpSp>
        <p:nvGrpSpPr>
          <p:cNvPr id="41" name="Group 41"/>
          <p:cNvGrpSpPr/>
          <p:nvPr/>
        </p:nvGrpSpPr>
        <p:grpSpPr>
          <a:xfrm>
            <a:off x="6226747" y="6283008"/>
            <a:ext cx="2859330" cy="1557131"/>
            <a:chOff x="0" y="0"/>
            <a:chExt cx="941463" cy="512701"/>
          </a:xfrm>
        </p:grpSpPr>
        <p:sp>
          <p:nvSpPr>
            <p:cNvPr id="42" name="Freeform 42"/>
            <p:cNvSpPr/>
            <p:nvPr/>
          </p:nvSpPr>
          <p:spPr>
            <a:xfrm>
              <a:off x="0" y="0"/>
              <a:ext cx="941463" cy="512701"/>
            </a:xfrm>
            <a:custGeom>
              <a:avLst/>
              <a:gdLst/>
              <a:ahLst/>
              <a:cxnLst/>
              <a:rect l="l" t="t" r="r" b="b"/>
              <a:pathLst>
                <a:path w="941463" h="512701">
                  <a:moveTo>
                    <a:pt x="13538" y="0"/>
                  </a:moveTo>
                  <a:lnTo>
                    <a:pt x="927925" y="0"/>
                  </a:lnTo>
                  <a:cubicBezTo>
                    <a:pt x="931515" y="0"/>
                    <a:pt x="934959" y="1426"/>
                    <a:pt x="937498" y="3965"/>
                  </a:cubicBezTo>
                  <a:cubicBezTo>
                    <a:pt x="940036" y="6504"/>
                    <a:pt x="941463" y="9947"/>
                    <a:pt x="941463" y="13538"/>
                  </a:cubicBezTo>
                  <a:lnTo>
                    <a:pt x="941463" y="499163"/>
                  </a:lnTo>
                  <a:cubicBezTo>
                    <a:pt x="941463" y="502753"/>
                    <a:pt x="940036" y="506197"/>
                    <a:pt x="937498" y="508735"/>
                  </a:cubicBezTo>
                  <a:cubicBezTo>
                    <a:pt x="934959" y="511274"/>
                    <a:pt x="931515" y="512701"/>
                    <a:pt x="927925" y="512701"/>
                  </a:cubicBezTo>
                  <a:lnTo>
                    <a:pt x="13538" y="512701"/>
                  </a:lnTo>
                  <a:cubicBezTo>
                    <a:pt x="9947" y="512701"/>
                    <a:pt x="6504" y="511274"/>
                    <a:pt x="3965" y="508735"/>
                  </a:cubicBezTo>
                  <a:cubicBezTo>
                    <a:pt x="1426" y="506197"/>
                    <a:pt x="0" y="502753"/>
                    <a:pt x="0" y="499163"/>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43" name="TextBox 43"/>
            <p:cNvSpPr txBox="1"/>
            <p:nvPr/>
          </p:nvSpPr>
          <p:spPr>
            <a:xfrm>
              <a:off x="0" y="-38100"/>
              <a:ext cx="941463" cy="550801"/>
            </a:xfrm>
            <a:prstGeom prst="rect">
              <a:avLst/>
            </a:prstGeom>
          </p:spPr>
          <p:txBody>
            <a:bodyPr lIns="101600" tIns="101600" rIns="101600" bIns="101600" rtlCol="0" anchor="ctr"/>
            <a:lstStyle/>
            <a:p>
              <a:pPr marL="0" lvl="0" indent="0" algn="ctr">
                <a:lnSpc>
                  <a:spcPts val="2932"/>
                </a:lnSpc>
                <a:spcBef>
                  <a:spcPct val="0"/>
                </a:spcBef>
              </a:pPr>
              <a:endParaRPr/>
            </a:p>
          </p:txBody>
        </p:sp>
      </p:grpSp>
      <p:sp>
        <p:nvSpPr>
          <p:cNvPr id="44" name="TextBox 44"/>
          <p:cNvSpPr txBox="1"/>
          <p:nvPr/>
        </p:nvSpPr>
        <p:spPr>
          <a:xfrm>
            <a:off x="6396132" y="4721598"/>
            <a:ext cx="2546854" cy="1359707"/>
          </a:xfrm>
          <a:prstGeom prst="rect">
            <a:avLst/>
          </a:prstGeom>
        </p:spPr>
        <p:txBody>
          <a:bodyPr lIns="0" tIns="0" rIns="0" bIns="0" rtlCol="0" anchor="t">
            <a:spAutoFit/>
          </a:bodyPr>
          <a:lstStyle/>
          <a:p>
            <a:pPr algn="ctr">
              <a:lnSpc>
                <a:spcPts val="2785"/>
              </a:lnSpc>
              <a:spcBef>
                <a:spcPct val="0"/>
              </a:spcBef>
            </a:pPr>
            <a:r>
              <a:rPr lang="en-US" sz="1857" spc="55">
                <a:solidFill>
                  <a:srgbClr val="000000"/>
                </a:solidFill>
                <a:latin typeface="Aileron"/>
                <a:ea typeface="Aileron"/>
                <a:cs typeface="Aileron"/>
                <a:sym typeface="Aileron"/>
              </a:rPr>
              <a:t>Physical Inspection: Examine the physical CDL for signs of alteration or fraud.</a:t>
            </a:r>
          </a:p>
        </p:txBody>
      </p:sp>
      <p:sp>
        <p:nvSpPr>
          <p:cNvPr id="45" name="TextBox 45"/>
          <p:cNvSpPr txBox="1"/>
          <p:nvPr/>
        </p:nvSpPr>
        <p:spPr>
          <a:xfrm>
            <a:off x="6319395" y="6412274"/>
            <a:ext cx="2674033" cy="1298074"/>
          </a:xfrm>
          <a:prstGeom prst="rect">
            <a:avLst/>
          </a:prstGeom>
        </p:spPr>
        <p:txBody>
          <a:bodyPr lIns="0" tIns="0" rIns="0" bIns="0" rtlCol="0" anchor="t">
            <a:spAutoFit/>
          </a:bodyPr>
          <a:lstStyle/>
          <a:p>
            <a:pPr algn="ctr">
              <a:lnSpc>
                <a:spcPts val="2101"/>
              </a:lnSpc>
              <a:spcBef>
                <a:spcPct val="0"/>
              </a:spcBef>
            </a:pPr>
            <a:r>
              <a:rPr lang="en-US" sz="1400" spc="42">
                <a:solidFill>
                  <a:srgbClr val="000000"/>
                </a:solidFill>
                <a:latin typeface="Aileron"/>
                <a:ea typeface="Aileron"/>
                <a:cs typeface="Aileron"/>
                <a:sym typeface="Aileron"/>
              </a:rPr>
              <a:t>Security Features: Check for the presence of security features such as watermarks or holograms that indicate the license is authentic.</a:t>
            </a:r>
          </a:p>
        </p:txBody>
      </p:sp>
      <p:grpSp>
        <p:nvGrpSpPr>
          <p:cNvPr id="46" name="Group 46"/>
          <p:cNvGrpSpPr/>
          <p:nvPr/>
        </p:nvGrpSpPr>
        <p:grpSpPr>
          <a:xfrm>
            <a:off x="9184780" y="4642175"/>
            <a:ext cx="2859330" cy="1757386"/>
            <a:chOff x="0" y="0"/>
            <a:chExt cx="941463" cy="578637"/>
          </a:xfrm>
        </p:grpSpPr>
        <p:sp>
          <p:nvSpPr>
            <p:cNvPr id="47" name="Freeform 47"/>
            <p:cNvSpPr/>
            <p:nvPr/>
          </p:nvSpPr>
          <p:spPr>
            <a:xfrm>
              <a:off x="0" y="0"/>
              <a:ext cx="941463" cy="578637"/>
            </a:xfrm>
            <a:custGeom>
              <a:avLst/>
              <a:gdLst/>
              <a:ahLst/>
              <a:cxnLst/>
              <a:rect l="l" t="t" r="r" b="b"/>
              <a:pathLst>
                <a:path w="941463" h="578637">
                  <a:moveTo>
                    <a:pt x="13538" y="0"/>
                  </a:moveTo>
                  <a:lnTo>
                    <a:pt x="927925" y="0"/>
                  </a:lnTo>
                  <a:cubicBezTo>
                    <a:pt x="931515" y="0"/>
                    <a:pt x="934959" y="1426"/>
                    <a:pt x="937498" y="3965"/>
                  </a:cubicBezTo>
                  <a:cubicBezTo>
                    <a:pt x="940036" y="6504"/>
                    <a:pt x="941463" y="9947"/>
                    <a:pt x="941463" y="13538"/>
                  </a:cubicBezTo>
                  <a:lnTo>
                    <a:pt x="941463" y="565099"/>
                  </a:lnTo>
                  <a:cubicBezTo>
                    <a:pt x="941463" y="568689"/>
                    <a:pt x="940036" y="572132"/>
                    <a:pt x="937498" y="574671"/>
                  </a:cubicBezTo>
                  <a:cubicBezTo>
                    <a:pt x="934959" y="577210"/>
                    <a:pt x="931515" y="578637"/>
                    <a:pt x="927925" y="578637"/>
                  </a:cubicBezTo>
                  <a:lnTo>
                    <a:pt x="13538" y="578637"/>
                  </a:lnTo>
                  <a:cubicBezTo>
                    <a:pt x="9947" y="578637"/>
                    <a:pt x="6504" y="577210"/>
                    <a:pt x="3965" y="574671"/>
                  </a:cubicBezTo>
                  <a:cubicBezTo>
                    <a:pt x="1426" y="572132"/>
                    <a:pt x="0" y="568689"/>
                    <a:pt x="0" y="565099"/>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48" name="TextBox 48"/>
            <p:cNvSpPr txBox="1"/>
            <p:nvPr/>
          </p:nvSpPr>
          <p:spPr>
            <a:xfrm>
              <a:off x="0" y="-38100"/>
              <a:ext cx="941463" cy="616737"/>
            </a:xfrm>
            <a:prstGeom prst="rect">
              <a:avLst/>
            </a:prstGeom>
          </p:spPr>
          <p:txBody>
            <a:bodyPr lIns="101600" tIns="101600" rIns="101600" bIns="101600" rtlCol="0" anchor="ctr"/>
            <a:lstStyle/>
            <a:p>
              <a:pPr algn="ctr">
                <a:lnSpc>
                  <a:spcPts val="2932"/>
                </a:lnSpc>
              </a:pPr>
              <a:endParaRPr/>
            </a:p>
          </p:txBody>
        </p:sp>
      </p:grpSp>
      <p:grpSp>
        <p:nvGrpSpPr>
          <p:cNvPr id="49" name="Group 49"/>
          <p:cNvGrpSpPr/>
          <p:nvPr/>
        </p:nvGrpSpPr>
        <p:grpSpPr>
          <a:xfrm>
            <a:off x="9184780" y="6501480"/>
            <a:ext cx="2859330" cy="1953595"/>
            <a:chOff x="0" y="0"/>
            <a:chExt cx="941463" cy="643240"/>
          </a:xfrm>
        </p:grpSpPr>
        <p:sp>
          <p:nvSpPr>
            <p:cNvPr id="50" name="Freeform 50"/>
            <p:cNvSpPr/>
            <p:nvPr/>
          </p:nvSpPr>
          <p:spPr>
            <a:xfrm>
              <a:off x="0" y="0"/>
              <a:ext cx="941463" cy="643240"/>
            </a:xfrm>
            <a:custGeom>
              <a:avLst/>
              <a:gdLst/>
              <a:ahLst/>
              <a:cxnLst/>
              <a:rect l="l" t="t" r="r" b="b"/>
              <a:pathLst>
                <a:path w="941463" h="643240">
                  <a:moveTo>
                    <a:pt x="13538" y="0"/>
                  </a:moveTo>
                  <a:lnTo>
                    <a:pt x="927925" y="0"/>
                  </a:lnTo>
                  <a:cubicBezTo>
                    <a:pt x="931515" y="0"/>
                    <a:pt x="934959" y="1426"/>
                    <a:pt x="937498" y="3965"/>
                  </a:cubicBezTo>
                  <a:cubicBezTo>
                    <a:pt x="940036" y="6504"/>
                    <a:pt x="941463" y="9947"/>
                    <a:pt x="941463" y="13538"/>
                  </a:cubicBezTo>
                  <a:lnTo>
                    <a:pt x="941463" y="629702"/>
                  </a:lnTo>
                  <a:cubicBezTo>
                    <a:pt x="941463" y="633293"/>
                    <a:pt x="940036" y="636736"/>
                    <a:pt x="937498" y="639275"/>
                  </a:cubicBezTo>
                  <a:cubicBezTo>
                    <a:pt x="934959" y="641814"/>
                    <a:pt x="931515" y="643240"/>
                    <a:pt x="927925" y="643240"/>
                  </a:cubicBezTo>
                  <a:lnTo>
                    <a:pt x="13538" y="643240"/>
                  </a:lnTo>
                  <a:cubicBezTo>
                    <a:pt x="9947" y="643240"/>
                    <a:pt x="6504" y="641814"/>
                    <a:pt x="3965" y="639275"/>
                  </a:cubicBezTo>
                  <a:cubicBezTo>
                    <a:pt x="1426" y="636736"/>
                    <a:pt x="0" y="633293"/>
                    <a:pt x="0" y="629702"/>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51" name="TextBox 51"/>
            <p:cNvSpPr txBox="1"/>
            <p:nvPr/>
          </p:nvSpPr>
          <p:spPr>
            <a:xfrm>
              <a:off x="0" y="-38100"/>
              <a:ext cx="941463" cy="681340"/>
            </a:xfrm>
            <a:prstGeom prst="rect">
              <a:avLst/>
            </a:prstGeom>
          </p:spPr>
          <p:txBody>
            <a:bodyPr lIns="101600" tIns="101600" rIns="101600" bIns="101600" rtlCol="0" anchor="ctr"/>
            <a:lstStyle/>
            <a:p>
              <a:pPr marL="0" lvl="0" indent="0" algn="ctr">
                <a:lnSpc>
                  <a:spcPts val="2932"/>
                </a:lnSpc>
                <a:spcBef>
                  <a:spcPct val="0"/>
                </a:spcBef>
              </a:pPr>
              <a:endParaRPr/>
            </a:p>
          </p:txBody>
        </p:sp>
      </p:grpSp>
      <p:sp>
        <p:nvSpPr>
          <p:cNvPr id="52" name="TextBox 52"/>
          <p:cNvSpPr txBox="1"/>
          <p:nvPr/>
        </p:nvSpPr>
        <p:spPr>
          <a:xfrm>
            <a:off x="9253722" y="4773375"/>
            <a:ext cx="2699288" cy="1474432"/>
          </a:xfrm>
          <a:prstGeom prst="rect">
            <a:avLst/>
          </a:prstGeom>
        </p:spPr>
        <p:txBody>
          <a:bodyPr lIns="0" tIns="0" rIns="0" bIns="0" rtlCol="0" anchor="t">
            <a:spAutoFit/>
          </a:bodyPr>
          <a:lstStyle/>
          <a:p>
            <a:pPr algn="ctr">
              <a:lnSpc>
                <a:spcPts val="1997"/>
              </a:lnSpc>
              <a:spcBef>
                <a:spcPct val="0"/>
              </a:spcBef>
            </a:pPr>
            <a:r>
              <a:rPr lang="en-US" sz="1331" spc="39">
                <a:solidFill>
                  <a:srgbClr val="000000"/>
                </a:solidFill>
                <a:latin typeface="Aileron"/>
                <a:ea typeface="Aileron"/>
                <a:cs typeface="Aileron"/>
                <a:sym typeface="Aileron"/>
              </a:rPr>
              <a:t>State Database: Use the issuing state’s Department of Motor Vehicles (DMV) database to verify the license. Most states have online systems where employers can verify driver licenses.</a:t>
            </a:r>
          </a:p>
        </p:txBody>
      </p:sp>
      <p:sp>
        <p:nvSpPr>
          <p:cNvPr id="53" name="TextBox 53"/>
          <p:cNvSpPr txBox="1"/>
          <p:nvPr/>
        </p:nvSpPr>
        <p:spPr>
          <a:xfrm>
            <a:off x="9264575" y="6569082"/>
            <a:ext cx="2709008" cy="1818601"/>
          </a:xfrm>
          <a:prstGeom prst="rect">
            <a:avLst/>
          </a:prstGeom>
        </p:spPr>
        <p:txBody>
          <a:bodyPr lIns="0" tIns="0" rIns="0" bIns="0" rtlCol="0" anchor="t">
            <a:spAutoFit/>
          </a:bodyPr>
          <a:lstStyle/>
          <a:p>
            <a:pPr algn="ctr">
              <a:lnSpc>
                <a:spcPts val="1809"/>
              </a:lnSpc>
              <a:spcBef>
                <a:spcPct val="0"/>
              </a:spcBef>
            </a:pPr>
            <a:r>
              <a:rPr lang="en-US" sz="1206" spc="36">
                <a:solidFill>
                  <a:srgbClr val="000000"/>
                </a:solidFill>
                <a:latin typeface="Aileron"/>
                <a:ea typeface="Aileron"/>
                <a:cs typeface="Aileron"/>
                <a:sym typeface="Aileron"/>
              </a:rPr>
              <a:t>National Database: Utilize the Commercial Driver’s License Information System (CDLIS), which helps employers ensure that applicants do not have more than one CDL and no previous disqualifications or suspensions in other states.</a:t>
            </a:r>
          </a:p>
        </p:txBody>
      </p:sp>
      <p:grpSp>
        <p:nvGrpSpPr>
          <p:cNvPr id="54" name="Group 54"/>
          <p:cNvGrpSpPr/>
          <p:nvPr/>
        </p:nvGrpSpPr>
        <p:grpSpPr>
          <a:xfrm>
            <a:off x="12139036" y="4665829"/>
            <a:ext cx="2859330" cy="2592390"/>
            <a:chOff x="0" y="0"/>
            <a:chExt cx="941463" cy="853570"/>
          </a:xfrm>
        </p:grpSpPr>
        <p:sp>
          <p:nvSpPr>
            <p:cNvPr id="55" name="Freeform 55"/>
            <p:cNvSpPr/>
            <p:nvPr/>
          </p:nvSpPr>
          <p:spPr>
            <a:xfrm>
              <a:off x="0" y="0"/>
              <a:ext cx="941463" cy="853570"/>
            </a:xfrm>
            <a:custGeom>
              <a:avLst/>
              <a:gdLst/>
              <a:ahLst/>
              <a:cxnLst/>
              <a:rect l="l" t="t" r="r" b="b"/>
              <a:pathLst>
                <a:path w="941463" h="853570">
                  <a:moveTo>
                    <a:pt x="13538" y="0"/>
                  </a:moveTo>
                  <a:lnTo>
                    <a:pt x="927925" y="0"/>
                  </a:lnTo>
                  <a:cubicBezTo>
                    <a:pt x="931515" y="0"/>
                    <a:pt x="934959" y="1426"/>
                    <a:pt x="937498" y="3965"/>
                  </a:cubicBezTo>
                  <a:cubicBezTo>
                    <a:pt x="940036" y="6504"/>
                    <a:pt x="941463" y="9947"/>
                    <a:pt x="941463" y="13538"/>
                  </a:cubicBezTo>
                  <a:lnTo>
                    <a:pt x="941463" y="840032"/>
                  </a:lnTo>
                  <a:cubicBezTo>
                    <a:pt x="941463" y="843623"/>
                    <a:pt x="940036" y="847066"/>
                    <a:pt x="937498" y="849605"/>
                  </a:cubicBezTo>
                  <a:cubicBezTo>
                    <a:pt x="934959" y="852144"/>
                    <a:pt x="931515" y="853570"/>
                    <a:pt x="927925" y="853570"/>
                  </a:cubicBezTo>
                  <a:lnTo>
                    <a:pt x="13538" y="853570"/>
                  </a:lnTo>
                  <a:cubicBezTo>
                    <a:pt x="9947" y="853570"/>
                    <a:pt x="6504" y="852144"/>
                    <a:pt x="3965" y="849605"/>
                  </a:cubicBezTo>
                  <a:cubicBezTo>
                    <a:pt x="1426" y="847066"/>
                    <a:pt x="0" y="843623"/>
                    <a:pt x="0" y="840032"/>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56" name="TextBox 56"/>
            <p:cNvSpPr txBox="1"/>
            <p:nvPr/>
          </p:nvSpPr>
          <p:spPr>
            <a:xfrm>
              <a:off x="0" y="-38100"/>
              <a:ext cx="941463" cy="891670"/>
            </a:xfrm>
            <a:prstGeom prst="rect">
              <a:avLst/>
            </a:prstGeom>
          </p:spPr>
          <p:txBody>
            <a:bodyPr lIns="101600" tIns="101600" rIns="101600" bIns="101600" rtlCol="0" anchor="ctr"/>
            <a:lstStyle/>
            <a:p>
              <a:pPr algn="ctr">
                <a:lnSpc>
                  <a:spcPts val="2932"/>
                </a:lnSpc>
              </a:pPr>
              <a:endParaRPr/>
            </a:p>
          </p:txBody>
        </p:sp>
      </p:grpSp>
      <p:grpSp>
        <p:nvGrpSpPr>
          <p:cNvPr id="57" name="Group 57"/>
          <p:cNvGrpSpPr/>
          <p:nvPr/>
        </p:nvGrpSpPr>
        <p:grpSpPr>
          <a:xfrm>
            <a:off x="15087199" y="4624053"/>
            <a:ext cx="2859330" cy="2592390"/>
            <a:chOff x="0" y="0"/>
            <a:chExt cx="941463" cy="853570"/>
          </a:xfrm>
        </p:grpSpPr>
        <p:sp>
          <p:nvSpPr>
            <p:cNvPr id="58" name="Freeform 58"/>
            <p:cNvSpPr/>
            <p:nvPr/>
          </p:nvSpPr>
          <p:spPr>
            <a:xfrm>
              <a:off x="0" y="0"/>
              <a:ext cx="941463" cy="853570"/>
            </a:xfrm>
            <a:custGeom>
              <a:avLst/>
              <a:gdLst/>
              <a:ahLst/>
              <a:cxnLst/>
              <a:rect l="l" t="t" r="r" b="b"/>
              <a:pathLst>
                <a:path w="941463" h="853570">
                  <a:moveTo>
                    <a:pt x="13538" y="0"/>
                  </a:moveTo>
                  <a:lnTo>
                    <a:pt x="927925" y="0"/>
                  </a:lnTo>
                  <a:cubicBezTo>
                    <a:pt x="931515" y="0"/>
                    <a:pt x="934959" y="1426"/>
                    <a:pt x="937498" y="3965"/>
                  </a:cubicBezTo>
                  <a:cubicBezTo>
                    <a:pt x="940036" y="6504"/>
                    <a:pt x="941463" y="9947"/>
                    <a:pt x="941463" y="13538"/>
                  </a:cubicBezTo>
                  <a:lnTo>
                    <a:pt x="941463" y="840032"/>
                  </a:lnTo>
                  <a:cubicBezTo>
                    <a:pt x="941463" y="843623"/>
                    <a:pt x="940036" y="847066"/>
                    <a:pt x="937498" y="849605"/>
                  </a:cubicBezTo>
                  <a:cubicBezTo>
                    <a:pt x="934959" y="852144"/>
                    <a:pt x="931515" y="853570"/>
                    <a:pt x="927925" y="853570"/>
                  </a:cubicBezTo>
                  <a:lnTo>
                    <a:pt x="13538" y="853570"/>
                  </a:lnTo>
                  <a:cubicBezTo>
                    <a:pt x="9947" y="853570"/>
                    <a:pt x="6504" y="852144"/>
                    <a:pt x="3965" y="849605"/>
                  </a:cubicBezTo>
                  <a:cubicBezTo>
                    <a:pt x="1426" y="847066"/>
                    <a:pt x="0" y="843623"/>
                    <a:pt x="0" y="840032"/>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59" name="TextBox 59"/>
            <p:cNvSpPr txBox="1"/>
            <p:nvPr/>
          </p:nvSpPr>
          <p:spPr>
            <a:xfrm>
              <a:off x="0" y="-38100"/>
              <a:ext cx="941463" cy="891670"/>
            </a:xfrm>
            <a:prstGeom prst="rect">
              <a:avLst/>
            </a:prstGeom>
          </p:spPr>
          <p:txBody>
            <a:bodyPr lIns="101600" tIns="101600" rIns="101600" bIns="101600" rtlCol="0" anchor="ctr"/>
            <a:lstStyle/>
            <a:p>
              <a:pPr algn="ctr">
                <a:lnSpc>
                  <a:spcPts val="2932"/>
                </a:lnSpc>
              </a:pPr>
              <a:endParaRPr/>
            </a:p>
          </p:txBody>
        </p:sp>
      </p:grpSp>
      <p:sp>
        <p:nvSpPr>
          <p:cNvPr id="60" name="TextBox 60"/>
          <p:cNvSpPr txBox="1"/>
          <p:nvPr/>
        </p:nvSpPr>
        <p:spPr>
          <a:xfrm>
            <a:off x="12267819" y="4731123"/>
            <a:ext cx="2601764" cy="2427137"/>
          </a:xfrm>
          <a:prstGeom prst="rect">
            <a:avLst/>
          </a:prstGeom>
        </p:spPr>
        <p:txBody>
          <a:bodyPr lIns="0" tIns="0" rIns="0" bIns="0" rtlCol="0" anchor="t">
            <a:spAutoFit/>
          </a:bodyPr>
          <a:lstStyle/>
          <a:p>
            <a:pPr algn="ctr">
              <a:lnSpc>
                <a:spcPts val="2188"/>
              </a:lnSpc>
              <a:spcBef>
                <a:spcPct val="0"/>
              </a:spcBef>
            </a:pPr>
            <a:r>
              <a:rPr lang="en-US" sz="1459" spc="43">
                <a:solidFill>
                  <a:srgbClr val="000000"/>
                </a:solidFill>
                <a:latin typeface="Aileron"/>
                <a:ea typeface="Aileron"/>
                <a:cs typeface="Aileron"/>
                <a:sym typeface="Aileron"/>
              </a:rPr>
              <a:t>Check Medical Status: Verify that the driver has a current medical examiner’s certificate, as required by the Department of Transportation (DOT), which demonstrates they are physically qualified to drive a commercial vehicle.</a:t>
            </a:r>
          </a:p>
        </p:txBody>
      </p:sp>
      <p:sp>
        <p:nvSpPr>
          <p:cNvPr id="61" name="TextBox 61"/>
          <p:cNvSpPr txBox="1"/>
          <p:nvPr/>
        </p:nvSpPr>
        <p:spPr>
          <a:xfrm>
            <a:off x="15136706" y="4721598"/>
            <a:ext cx="2760317" cy="2252827"/>
          </a:xfrm>
          <a:prstGeom prst="rect">
            <a:avLst/>
          </a:prstGeom>
        </p:spPr>
        <p:txBody>
          <a:bodyPr lIns="0" tIns="0" rIns="0" bIns="0" rtlCol="0" anchor="t">
            <a:spAutoFit/>
          </a:bodyPr>
          <a:lstStyle/>
          <a:p>
            <a:pPr algn="ctr">
              <a:lnSpc>
                <a:spcPts val="2279"/>
              </a:lnSpc>
              <a:spcBef>
                <a:spcPct val="0"/>
              </a:spcBef>
            </a:pPr>
            <a:r>
              <a:rPr lang="en-US" sz="1519" spc="45">
                <a:solidFill>
                  <a:srgbClr val="000000"/>
                </a:solidFill>
                <a:latin typeface="Aileron"/>
                <a:ea typeface="Aileron"/>
                <a:cs typeface="Aileron"/>
                <a:sym typeface="Aileron"/>
              </a:rPr>
              <a:t>Driving Record: Obtain a copy of the driver’s motor vehicle record (MVR) from the state DMV to review any traffic violations, accidents, or suspensions. This also helps to verify that the CDL has not been revoked or suspended.</a:t>
            </a:r>
          </a:p>
        </p:txBody>
      </p:sp>
      <p:grpSp>
        <p:nvGrpSpPr>
          <p:cNvPr id="62" name="Group 62"/>
          <p:cNvGrpSpPr/>
          <p:nvPr/>
        </p:nvGrpSpPr>
        <p:grpSpPr>
          <a:xfrm>
            <a:off x="1938767" y="120058"/>
            <a:ext cx="1214170" cy="1214170"/>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64" name="TextBox 64"/>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65" name="Group 65"/>
          <p:cNvGrpSpPr/>
          <p:nvPr/>
        </p:nvGrpSpPr>
        <p:grpSpPr>
          <a:xfrm>
            <a:off x="2026873" y="208165"/>
            <a:ext cx="1037957" cy="103795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67" name="TextBox 6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68" name="Group 68"/>
          <p:cNvGrpSpPr/>
          <p:nvPr/>
        </p:nvGrpSpPr>
        <p:grpSpPr>
          <a:xfrm>
            <a:off x="8539874" y="120058"/>
            <a:ext cx="1214170" cy="1214170"/>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70" name="TextBox 70"/>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71" name="Group 71"/>
          <p:cNvGrpSpPr/>
          <p:nvPr/>
        </p:nvGrpSpPr>
        <p:grpSpPr>
          <a:xfrm>
            <a:off x="8627980" y="208165"/>
            <a:ext cx="1037957" cy="1037957"/>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73" name="TextBox 7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grpSp>
        <p:nvGrpSpPr>
          <p:cNvPr id="74" name="Group 74"/>
          <p:cNvGrpSpPr/>
          <p:nvPr/>
        </p:nvGrpSpPr>
        <p:grpSpPr>
          <a:xfrm>
            <a:off x="15145194" y="120058"/>
            <a:ext cx="1214170" cy="1214170"/>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76" name="TextBox 76"/>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77" name="Group 77"/>
          <p:cNvGrpSpPr/>
          <p:nvPr/>
        </p:nvGrpSpPr>
        <p:grpSpPr>
          <a:xfrm>
            <a:off x="15233300" y="208165"/>
            <a:ext cx="1037957" cy="1037957"/>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79" name="TextBox 7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sp>
        <p:nvSpPr>
          <p:cNvPr id="80" name="Freeform 80"/>
          <p:cNvSpPr/>
          <p:nvPr/>
        </p:nvSpPr>
        <p:spPr>
          <a:xfrm rot="-10800000">
            <a:off x="-528241" y="8637934"/>
            <a:ext cx="19670065" cy="5255628"/>
          </a:xfrm>
          <a:custGeom>
            <a:avLst/>
            <a:gdLst/>
            <a:ahLst/>
            <a:cxnLst/>
            <a:rect l="l" t="t" r="r" b="b"/>
            <a:pathLst>
              <a:path w="19670065" h="5255628">
                <a:moveTo>
                  <a:pt x="0" y="0"/>
                </a:moveTo>
                <a:lnTo>
                  <a:pt x="19670065" y="0"/>
                </a:lnTo>
                <a:lnTo>
                  <a:pt x="19670065" y="5255628"/>
                </a:lnTo>
                <a:lnTo>
                  <a:pt x="0" y="52556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1" name="Group 81"/>
          <p:cNvGrpSpPr/>
          <p:nvPr/>
        </p:nvGrpSpPr>
        <p:grpSpPr>
          <a:xfrm>
            <a:off x="2105187" y="8702228"/>
            <a:ext cx="1214170" cy="1214170"/>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83" name="TextBox 83"/>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84" name="Group 84"/>
          <p:cNvGrpSpPr/>
          <p:nvPr/>
        </p:nvGrpSpPr>
        <p:grpSpPr>
          <a:xfrm>
            <a:off x="2193293" y="8790334"/>
            <a:ext cx="1037957" cy="1037957"/>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86" name="TextBox 8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87" name="Group 87"/>
          <p:cNvGrpSpPr/>
          <p:nvPr/>
        </p:nvGrpSpPr>
        <p:grpSpPr>
          <a:xfrm>
            <a:off x="15338075" y="8702228"/>
            <a:ext cx="1214170" cy="1214170"/>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89" name="TextBox 89"/>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90" name="Group 90"/>
          <p:cNvGrpSpPr/>
          <p:nvPr/>
        </p:nvGrpSpPr>
        <p:grpSpPr>
          <a:xfrm>
            <a:off x="15426181" y="8790334"/>
            <a:ext cx="1037957" cy="1037957"/>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92" name="TextBox 9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grpSp>
        <p:nvGrpSpPr>
          <p:cNvPr id="93" name="Group 93"/>
          <p:cNvGrpSpPr/>
          <p:nvPr/>
        </p:nvGrpSpPr>
        <p:grpSpPr>
          <a:xfrm>
            <a:off x="8723230" y="8702228"/>
            <a:ext cx="1214170" cy="1214170"/>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95" name="TextBox 95"/>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96" name="Group 96"/>
          <p:cNvGrpSpPr/>
          <p:nvPr/>
        </p:nvGrpSpPr>
        <p:grpSpPr>
          <a:xfrm>
            <a:off x="8811337" y="8790334"/>
            <a:ext cx="1037957" cy="1037957"/>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98" name="TextBox 9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364279" y="5104594"/>
            <a:ext cx="13208954"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3020827" y="790501"/>
            <a:ext cx="12246346" cy="1030605"/>
            <a:chOff x="0" y="0"/>
            <a:chExt cx="16328461" cy="1374140"/>
          </a:xfrm>
        </p:grpSpPr>
        <p:sp>
          <p:nvSpPr>
            <p:cNvPr id="4" name="TextBox 4"/>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5" name="TextBox 5"/>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6" name="Group 6"/>
          <p:cNvGrpSpPr/>
          <p:nvPr/>
        </p:nvGrpSpPr>
        <p:grpSpPr>
          <a:xfrm>
            <a:off x="16192500" y="10137246"/>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flipV="1">
            <a:off x="6783399" y="4764168"/>
            <a:ext cx="0" cy="762785"/>
          </a:xfrm>
          <a:prstGeom prst="line">
            <a:avLst/>
          </a:prstGeom>
          <a:ln w="66675" cap="flat">
            <a:solidFill>
              <a:srgbClr val="520000"/>
            </a:solidFill>
            <a:prstDash val="solid"/>
            <a:headEnd type="none" w="sm" len="sm"/>
            <a:tailEnd type="none" w="sm" len="sm"/>
          </a:ln>
        </p:spPr>
      </p:sp>
      <p:sp>
        <p:nvSpPr>
          <p:cNvPr id="13" name="AutoShape 13"/>
          <p:cNvSpPr/>
          <p:nvPr/>
        </p:nvSpPr>
        <p:spPr>
          <a:xfrm flipV="1">
            <a:off x="8980195" y="4764168"/>
            <a:ext cx="0" cy="762785"/>
          </a:xfrm>
          <a:prstGeom prst="line">
            <a:avLst/>
          </a:prstGeom>
          <a:ln w="66675" cap="flat">
            <a:solidFill>
              <a:srgbClr val="520000"/>
            </a:solidFill>
            <a:prstDash val="solid"/>
            <a:headEnd type="none" w="sm" len="sm"/>
            <a:tailEnd type="none" w="sm" len="sm"/>
          </a:ln>
        </p:spPr>
      </p:sp>
      <p:sp>
        <p:nvSpPr>
          <p:cNvPr id="14" name="AutoShape 14"/>
          <p:cNvSpPr/>
          <p:nvPr/>
        </p:nvSpPr>
        <p:spPr>
          <a:xfrm flipV="1">
            <a:off x="11176991" y="4764168"/>
            <a:ext cx="0" cy="762785"/>
          </a:xfrm>
          <a:prstGeom prst="line">
            <a:avLst/>
          </a:prstGeom>
          <a:ln w="66675" cap="flat">
            <a:solidFill>
              <a:srgbClr val="520000"/>
            </a:solidFill>
            <a:prstDash val="solid"/>
            <a:headEnd type="none" w="sm" len="sm"/>
            <a:tailEnd type="none" w="sm" len="sm"/>
          </a:ln>
        </p:spPr>
      </p:sp>
      <p:sp>
        <p:nvSpPr>
          <p:cNvPr id="15" name="AutoShape 15"/>
          <p:cNvSpPr/>
          <p:nvPr/>
        </p:nvSpPr>
        <p:spPr>
          <a:xfrm flipV="1">
            <a:off x="13373787" y="4764168"/>
            <a:ext cx="0" cy="762785"/>
          </a:xfrm>
          <a:prstGeom prst="line">
            <a:avLst/>
          </a:prstGeom>
          <a:ln w="66675" cap="flat">
            <a:solidFill>
              <a:srgbClr val="520000"/>
            </a:solidFill>
            <a:prstDash val="solid"/>
            <a:headEnd type="none" w="sm" len="sm"/>
            <a:tailEnd type="none" w="sm" len="sm"/>
          </a:ln>
        </p:spPr>
      </p:sp>
      <p:grpSp>
        <p:nvGrpSpPr>
          <p:cNvPr id="16" name="Group 16"/>
          <p:cNvGrpSpPr/>
          <p:nvPr/>
        </p:nvGrpSpPr>
        <p:grpSpPr>
          <a:xfrm>
            <a:off x="8580602" y="5465594"/>
            <a:ext cx="801836" cy="8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19" name="Group 19"/>
          <p:cNvGrpSpPr/>
          <p:nvPr/>
        </p:nvGrpSpPr>
        <p:grpSpPr>
          <a:xfrm>
            <a:off x="12972492" y="5465594"/>
            <a:ext cx="801836" cy="801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
        <p:nvSpPr>
          <p:cNvPr id="22" name="AutoShape 22"/>
          <p:cNvSpPr/>
          <p:nvPr/>
        </p:nvSpPr>
        <p:spPr>
          <a:xfrm flipV="1">
            <a:off x="15570583" y="4764168"/>
            <a:ext cx="0" cy="762785"/>
          </a:xfrm>
          <a:prstGeom prst="line">
            <a:avLst/>
          </a:prstGeom>
          <a:ln w="66675" cap="flat">
            <a:solidFill>
              <a:srgbClr val="520000"/>
            </a:solidFill>
            <a:prstDash val="solid"/>
            <a:headEnd type="none" w="sm" len="sm"/>
            <a:tailEnd type="none" w="sm" len="sm"/>
          </a:ln>
        </p:spPr>
      </p:sp>
      <p:grpSp>
        <p:nvGrpSpPr>
          <p:cNvPr id="23" name="Group 23"/>
          <p:cNvGrpSpPr/>
          <p:nvPr/>
        </p:nvGrpSpPr>
        <p:grpSpPr>
          <a:xfrm>
            <a:off x="6384657" y="4019571"/>
            <a:ext cx="801836" cy="80183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5" name="TextBox 2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grpSp>
        <p:nvGrpSpPr>
          <p:cNvPr id="26" name="Group 26"/>
          <p:cNvGrpSpPr/>
          <p:nvPr/>
        </p:nvGrpSpPr>
        <p:grpSpPr>
          <a:xfrm>
            <a:off x="10776547" y="4019571"/>
            <a:ext cx="801836" cy="8018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29" name="Group 29"/>
          <p:cNvGrpSpPr/>
          <p:nvPr/>
        </p:nvGrpSpPr>
        <p:grpSpPr>
          <a:xfrm>
            <a:off x="15168436" y="4019571"/>
            <a:ext cx="801836" cy="80183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1" name="TextBox 3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grpSp>
        <p:nvGrpSpPr>
          <p:cNvPr id="32" name="Group 32"/>
          <p:cNvGrpSpPr/>
          <p:nvPr/>
        </p:nvGrpSpPr>
        <p:grpSpPr>
          <a:xfrm>
            <a:off x="2015869" y="4000674"/>
            <a:ext cx="763495" cy="76349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4" name="TextBox 34"/>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5" name="TextBox 35"/>
          <p:cNvSpPr txBox="1"/>
          <p:nvPr/>
        </p:nvSpPr>
        <p:spPr>
          <a:xfrm>
            <a:off x="2309163" y="4095924"/>
            <a:ext cx="148946"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a:t>
            </a:r>
          </a:p>
        </p:txBody>
      </p:sp>
      <p:sp>
        <p:nvSpPr>
          <p:cNvPr id="36" name="AutoShape 36"/>
          <p:cNvSpPr/>
          <p:nvPr/>
        </p:nvSpPr>
        <p:spPr>
          <a:xfrm flipV="1">
            <a:off x="2397616" y="4764168"/>
            <a:ext cx="0" cy="762785"/>
          </a:xfrm>
          <a:prstGeom prst="line">
            <a:avLst/>
          </a:prstGeom>
          <a:ln w="66675" cap="flat">
            <a:solidFill>
              <a:srgbClr val="3B0006"/>
            </a:solidFill>
            <a:prstDash val="solid"/>
            <a:headEnd type="none" w="sm" len="sm"/>
            <a:tailEnd type="none" w="sm" len="sm"/>
          </a:ln>
        </p:spPr>
      </p:sp>
      <p:sp>
        <p:nvSpPr>
          <p:cNvPr id="37" name="AutoShape 37"/>
          <p:cNvSpPr/>
          <p:nvPr/>
        </p:nvSpPr>
        <p:spPr>
          <a:xfrm flipH="1" flipV="1">
            <a:off x="4757873" y="4601047"/>
            <a:ext cx="6950" cy="1346783"/>
          </a:xfrm>
          <a:prstGeom prst="line">
            <a:avLst/>
          </a:prstGeom>
          <a:ln w="114300" cap="flat">
            <a:solidFill>
              <a:srgbClr val="FF001B"/>
            </a:solidFill>
            <a:prstDash val="solid"/>
            <a:headEnd type="none" w="sm" len="sm"/>
            <a:tailEnd type="none" w="sm" len="sm"/>
          </a:ln>
        </p:spPr>
      </p:sp>
      <p:grpSp>
        <p:nvGrpSpPr>
          <p:cNvPr id="38" name="Group 38"/>
          <p:cNvGrpSpPr/>
          <p:nvPr/>
        </p:nvGrpSpPr>
        <p:grpSpPr>
          <a:xfrm>
            <a:off x="3723821" y="5932463"/>
            <a:ext cx="1991903" cy="199190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0" name="TextBox 40"/>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1" name="TextBox 41"/>
          <p:cNvSpPr txBox="1"/>
          <p:nvPr/>
        </p:nvSpPr>
        <p:spPr>
          <a:xfrm>
            <a:off x="4384857" y="6161063"/>
            <a:ext cx="388590" cy="1672020"/>
          </a:xfrm>
          <a:prstGeom prst="rect">
            <a:avLst/>
          </a:prstGeom>
        </p:spPr>
        <p:txBody>
          <a:bodyPr lIns="0" tIns="0" rIns="0" bIns="0" rtlCol="0" anchor="t">
            <a:spAutoFit/>
          </a:bodyPr>
          <a:lstStyle/>
          <a:p>
            <a:pPr algn="ctr">
              <a:lnSpc>
                <a:spcPts val="12521"/>
              </a:lnSpc>
            </a:pPr>
            <a:r>
              <a:rPr lang="en-US" sz="12521" b="1">
                <a:solidFill>
                  <a:srgbClr val="FFFFFF"/>
                </a:solidFill>
                <a:latin typeface="Big Shoulders Display Bold"/>
                <a:ea typeface="Big Shoulders Display Bold"/>
                <a:cs typeface="Big Shoulders Display Bold"/>
                <a:sym typeface="Big Shoulders Display Bold"/>
              </a:rPr>
              <a:t>2</a:t>
            </a:r>
          </a:p>
        </p:txBody>
      </p:sp>
      <p:sp>
        <p:nvSpPr>
          <p:cNvPr id="42" name="TextBox 42"/>
          <p:cNvSpPr txBox="1"/>
          <p:nvPr/>
        </p:nvSpPr>
        <p:spPr>
          <a:xfrm>
            <a:off x="2884320" y="3077653"/>
            <a:ext cx="3747106" cy="1123802"/>
          </a:xfrm>
          <a:prstGeom prst="rect">
            <a:avLst/>
          </a:prstGeom>
        </p:spPr>
        <p:txBody>
          <a:bodyPr lIns="0" tIns="0" rIns="0" bIns="0" rtlCol="0" anchor="t">
            <a:spAutoFit/>
          </a:bodyPr>
          <a:lstStyle/>
          <a:p>
            <a:pPr algn="ctr">
              <a:lnSpc>
                <a:spcPts val="4616"/>
              </a:lnSpc>
            </a:pPr>
            <a:r>
              <a:rPr lang="en-US" sz="3077" spc="92">
                <a:solidFill>
                  <a:srgbClr val="FFFFFF"/>
                </a:solidFill>
                <a:latin typeface="Aileron"/>
                <a:ea typeface="Aileron"/>
                <a:cs typeface="Aileron"/>
                <a:sym typeface="Aileron"/>
              </a:rPr>
              <a:t>Pre Employment Drug Alcohol Test</a:t>
            </a:r>
          </a:p>
        </p:txBody>
      </p:sp>
      <p:sp>
        <p:nvSpPr>
          <p:cNvPr id="43" name="TextBox 43"/>
          <p:cNvSpPr txBox="1"/>
          <p:nvPr/>
        </p:nvSpPr>
        <p:spPr>
          <a:xfrm>
            <a:off x="5841270" y="5818822"/>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Inquire for State Agency for Personal Data</a:t>
            </a:r>
          </a:p>
        </p:txBody>
      </p:sp>
      <p:sp>
        <p:nvSpPr>
          <p:cNvPr id="44" name="TextBox 44"/>
          <p:cNvSpPr txBox="1"/>
          <p:nvPr/>
        </p:nvSpPr>
        <p:spPr>
          <a:xfrm>
            <a:off x="8038919" y="3944166"/>
            <a:ext cx="2438580"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MVR</a:t>
            </a:r>
          </a:p>
        </p:txBody>
      </p:sp>
      <p:sp>
        <p:nvSpPr>
          <p:cNvPr id="45" name="TextBox 45"/>
          <p:cNvSpPr txBox="1"/>
          <p:nvPr/>
        </p:nvSpPr>
        <p:spPr>
          <a:xfrm>
            <a:off x="10235745" y="5818822"/>
            <a:ext cx="2438580"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Medical Certificate</a:t>
            </a:r>
          </a:p>
        </p:txBody>
      </p:sp>
      <p:sp>
        <p:nvSpPr>
          <p:cNvPr id="46" name="TextBox 46"/>
          <p:cNvSpPr txBox="1"/>
          <p:nvPr/>
        </p:nvSpPr>
        <p:spPr>
          <a:xfrm>
            <a:off x="12433394" y="3582932"/>
            <a:ext cx="2438580" cy="736498"/>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Check Listed in National Register</a:t>
            </a:r>
          </a:p>
        </p:txBody>
      </p:sp>
      <p:sp>
        <p:nvSpPr>
          <p:cNvPr id="47" name="TextBox 47"/>
          <p:cNvSpPr txBox="1"/>
          <p:nvPr/>
        </p:nvSpPr>
        <p:spPr>
          <a:xfrm>
            <a:off x="14630220" y="5818822"/>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Testing Notification and Consent</a:t>
            </a:r>
          </a:p>
        </p:txBody>
      </p:sp>
      <p:sp>
        <p:nvSpPr>
          <p:cNvPr id="48" name="TextBox 48"/>
          <p:cNvSpPr txBox="1"/>
          <p:nvPr/>
        </p:nvSpPr>
        <p:spPr>
          <a:xfrm>
            <a:off x="1237997" y="5999251"/>
            <a:ext cx="2440226"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CDL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7545" y="350780"/>
            <a:ext cx="3639278" cy="954034"/>
            <a:chOff x="-654544" y="-104019"/>
            <a:chExt cx="4852371" cy="1272045"/>
          </a:xfrm>
        </p:grpSpPr>
        <p:sp>
          <p:nvSpPr>
            <p:cNvPr id="4" name="Freeform 4"/>
            <p:cNvSpPr/>
            <p:nvPr/>
          </p:nvSpPr>
          <p:spPr>
            <a:xfrm>
              <a:off x="-654544" y="-104019"/>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83857" y="138085"/>
              <a:ext cx="38139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607676"/>
          </a:xfrm>
          <a:prstGeom prst="rect">
            <a:avLst/>
          </a:prstGeom>
        </p:spPr>
        <p:txBody>
          <a:bodyPr lIns="0" tIns="0" rIns="0" bIns="0" rtlCol="0" anchor="t">
            <a:spAutoFit/>
          </a:bodyPr>
          <a:lstStyle/>
          <a:p>
            <a:pPr algn="ctr">
              <a:lnSpc>
                <a:spcPts val="4783"/>
              </a:lnSpc>
            </a:pPr>
            <a:r>
              <a:rPr lang="en-US" sz="4348" b="1">
                <a:solidFill>
                  <a:srgbClr val="FFFFFF"/>
                </a:solidFill>
                <a:latin typeface="Garet Bold"/>
                <a:ea typeface="Garet Bold"/>
                <a:cs typeface="Garet Bold"/>
                <a:sym typeface="Garet Bold"/>
              </a:rPr>
              <a:t>PRE EMPLOYMENT </a:t>
            </a:r>
            <a:r>
              <a:rPr lang="en-US" sz="4348" b="1">
                <a:solidFill>
                  <a:srgbClr val="FF001B"/>
                </a:solidFill>
                <a:latin typeface="Garet Bold"/>
                <a:ea typeface="Garet Bold"/>
                <a:cs typeface="Garet Bold"/>
                <a:sym typeface="Garet Bold"/>
              </a:rPr>
              <a:t>DRUG ALCOHOL TEST</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820602" y="9255479"/>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471491"/>
            <a:ext cx="10899962" cy="5687897"/>
            <a:chOff x="0" y="0"/>
            <a:chExt cx="2254321" cy="1176366"/>
          </a:xfrm>
        </p:grpSpPr>
        <p:sp>
          <p:nvSpPr>
            <p:cNvPr id="11" name="Freeform 11"/>
            <p:cNvSpPr/>
            <p:nvPr/>
          </p:nvSpPr>
          <p:spPr>
            <a:xfrm>
              <a:off x="0" y="0"/>
              <a:ext cx="2254321" cy="1176366"/>
            </a:xfrm>
            <a:custGeom>
              <a:avLst/>
              <a:gdLst/>
              <a:ahLst/>
              <a:cxnLst/>
              <a:rect l="l" t="t" r="r" b="b"/>
              <a:pathLst>
                <a:path w="2254321" h="1176366">
                  <a:moveTo>
                    <a:pt x="28411" y="0"/>
                  </a:moveTo>
                  <a:lnTo>
                    <a:pt x="2225910" y="0"/>
                  </a:lnTo>
                  <a:cubicBezTo>
                    <a:pt x="2233445" y="0"/>
                    <a:pt x="2240672" y="2993"/>
                    <a:pt x="2246000" y="8321"/>
                  </a:cubicBezTo>
                  <a:cubicBezTo>
                    <a:pt x="2251328" y="13649"/>
                    <a:pt x="2254321" y="20876"/>
                    <a:pt x="2254321" y="28411"/>
                  </a:cubicBezTo>
                  <a:lnTo>
                    <a:pt x="2254321" y="1147955"/>
                  </a:lnTo>
                  <a:cubicBezTo>
                    <a:pt x="2254321" y="1163646"/>
                    <a:pt x="2241601" y="1176366"/>
                    <a:pt x="2225910" y="1176366"/>
                  </a:cubicBezTo>
                  <a:lnTo>
                    <a:pt x="28411" y="1176366"/>
                  </a:lnTo>
                  <a:cubicBezTo>
                    <a:pt x="12720" y="1176366"/>
                    <a:pt x="0" y="1163646"/>
                    <a:pt x="0" y="1147955"/>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195416"/>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714084"/>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714084"/>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714084"/>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714084"/>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714084"/>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07230"/>
            <a:ext cx="10223493" cy="4249154"/>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Pre-employment drug and alcohol testing is a critical requirement in the trucking industry to ensure that drivers are capable of safely operating commercial vehicles. The U.S. Department of Transportation (DOT) mandates these tests for safety-sensitive transportation employees, which includes truck drivers holding Commercial Driver’s Licenses (CDLs).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02F2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6239894" y="3197385"/>
            <a:ext cx="2859330" cy="979759"/>
            <a:chOff x="0" y="0"/>
            <a:chExt cx="941463" cy="322595"/>
          </a:xfrm>
        </p:grpSpPr>
        <p:sp>
          <p:nvSpPr>
            <p:cNvPr id="3" name="Freeform 3"/>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4" name="TextBox 4"/>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Testing Procedures</a:t>
              </a:r>
            </a:p>
          </p:txBody>
        </p:sp>
      </p:grpSp>
      <p:grpSp>
        <p:nvGrpSpPr>
          <p:cNvPr id="5" name="Group 5"/>
          <p:cNvGrpSpPr/>
          <p:nvPr/>
        </p:nvGrpSpPr>
        <p:grpSpPr>
          <a:xfrm>
            <a:off x="9189413" y="3197385"/>
            <a:ext cx="2859330" cy="979759"/>
            <a:chOff x="0" y="0"/>
            <a:chExt cx="941463" cy="322595"/>
          </a:xfrm>
        </p:grpSpPr>
        <p:sp>
          <p:nvSpPr>
            <p:cNvPr id="6" name="Freeform 6"/>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7" name="TextBox 7"/>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Medical Review Officer  Involvement</a:t>
              </a:r>
            </a:p>
          </p:txBody>
        </p:sp>
      </p:grpSp>
      <p:grpSp>
        <p:nvGrpSpPr>
          <p:cNvPr id="8" name="Group 8"/>
          <p:cNvGrpSpPr/>
          <p:nvPr/>
        </p:nvGrpSpPr>
        <p:grpSpPr>
          <a:xfrm>
            <a:off x="3291093" y="3197385"/>
            <a:ext cx="2859330" cy="979759"/>
            <a:chOff x="0" y="0"/>
            <a:chExt cx="941463" cy="322595"/>
          </a:xfrm>
        </p:grpSpPr>
        <p:sp>
          <p:nvSpPr>
            <p:cNvPr id="9" name="Freeform 9"/>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10" name="TextBox 10"/>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Substances Tested</a:t>
              </a:r>
            </a:p>
          </p:txBody>
        </p:sp>
      </p:grpSp>
      <p:grpSp>
        <p:nvGrpSpPr>
          <p:cNvPr id="11" name="Group 11"/>
          <p:cNvGrpSpPr/>
          <p:nvPr/>
        </p:nvGrpSpPr>
        <p:grpSpPr>
          <a:xfrm>
            <a:off x="341471" y="3197385"/>
            <a:ext cx="2859330" cy="979759"/>
            <a:chOff x="0" y="0"/>
            <a:chExt cx="941463" cy="322595"/>
          </a:xfrm>
        </p:grpSpPr>
        <p:sp>
          <p:nvSpPr>
            <p:cNvPr id="12" name="Freeform 12"/>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13" name="TextBox 13"/>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Legal Requirements</a:t>
              </a:r>
            </a:p>
          </p:txBody>
        </p:sp>
      </p:grpSp>
      <p:grpSp>
        <p:nvGrpSpPr>
          <p:cNvPr id="14" name="Group 14"/>
          <p:cNvGrpSpPr/>
          <p:nvPr/>
        </p:nvGrpSpPr>
        <p:grpSpPr>
          <a:xfrm>
            <a:off x="341471" y="4261382"/>
            <a:ext cx="2859330" cy="4024961"/>
            <a:chOff x="0" y="0"/>
            <a:chExt cx="941463" cy="1325258"/>
          </a:xfrm>
        </p:grpSpPr>
        <p:sp>
          <p:nvSpPr>
            <p:cNvPr id="15" name="Freeform 15"/>
            <p:cNvSpPr/>
            <p:nvPr/>
          </p:nvSpPr>
          <p:spPr>
            <a:xfrm>
              <a:off x="0" y="0"/>
              <a:ext cx="941463" cy="1325258"/>
            </a:xfrm>
            <a:custGeom>
              <a:avLst/>
              <a:gdLst/>
              <a:ahLst/>
              <a:cxnLst/>
              <a:rect l="l" t="t" r="r" b="b"/>
              <a:pathLst>
                <a:path w="941463" h="1325258">
                  <a:moveTo>
                    <a:pt x="13538" y="0"/>
                  </a:moveTo>
                  <a:lnTo>
                    <a:pt x="927925" y="0"/>
                  </a:lnTo>
                  <a:cubicBezTo>
                    <a:pt x="931515" y="0"/>
                    <a:pt x="934959" y="1426"/>
                    <a:pt x="937498" y="3965"/>
                  </a:cubicBezTo>
                  <a:cubicBezTo>
                    <a:pt x="940036" y="6504"/>
                    <a:pt x="941463" y="9947"/>
                    <a:pt x="941463" y="13538"/>
                  </a:cubicBezTo>
                  <a:lnTo>
                    <a:pt x="941463" y="1311720"/>
                  </a:lnTo>
                  <a:cubicBezTo>
                    <a:pt x="941463" y="1319197"/>
                    <a:pt x="935402" y="1325258"/>
                    <a:pt x="927925" y="1325258"/>
                  </a:cubicBezTo>
                  <a:lnTo>
                    <a:pt x="13538" y="1325258"/>
                  </a:lnTo>
                  <a:cubicBezTo>
                    <a:pt x="9947" y="1325258"/>
                    <a:pt x="6504" y="1323832"/>
                    <a:pt x="3965" y="1321293"/>
                  </a:cubicBezTo>
                  <a:cubicBezTo>
                    <a:pt x="1426" y="1318754"/>
                    <a:pt x="0" y="1315311"/>
                    <a:pt x="0" y="1311720"/>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16" name="TextBox 16"/>
            <p:cNvSpPr txBox="1"/>
            <p:nvPr/>
          </p:nvSpPr>
          <p:spPr>
            <a:xfrm>
              <a:off x="0" y="-38100"/>
              <a:ext cx="941463" cy="1363358"/>
            </a:xfrm>
            <a:prstGeom prst="rect">
              <a:avLst/>
            </a:prstGeom>
          </p:spPr>
          <p:txBody>
            <a:bodyPr lIns="101600" tIns="101600" rIns="101600" bIns="101600" rtlCol="0" anchor="ctr"/>
            <a:lstStyle/>
            <a:p>
              <a:pPr algn="ctr">
                <a:lnSpc>
                  <a:spcPts val="2932"/>
                </a:lnSpc>
              </a:pPr>
              <a:endParaRPr/>
            </a:p>
          </p:txBody>
        </p:sp>
      </p:grpSp>
      <p:sp>
        <p:nvSpPr>
          <p:cNvPr id="17" name="Freeform 17"/>
          <p:cNvSpPr/>
          <p:nvPr/>
        </p:nvSpPr>
        <p:spPr>
          <a:xfrm>
            <a:off x="-691032" y="-3919709"/>
            <a:ext cx="19670065" cy="5255628"/>
          </a:xfrm>
          <a:custGeom>
            <a:avLst/>
            <a:gdLst/>
            <a:ahLst/>
            <a:cxnLst/>
            <a:rect l="l" t="t" r="r" b="b"/>
            <a:pathLst>
              <a:path w="19670065" h="5255628">
                <a:moveTo>
                  <a:pt x="0" y="0"/>
                </a:moveTo>
                <a:lnTo>
                  <a:pt x="19670064" y="0"/>
                </a:lnTo>
                <a:lnTo>
                  <a:pt x="19670064" y="5255629"/>
                </a:lnTo>
                <a:lnTo>
                  <a:pt x="0" y="5255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2649465" y="1708165"/>
            <a:ext cx="13335270" cy="922882"/>
          </a:xfrm>
          <a:prstGeom prst="rect">
            <a:avLst/>
          </a:prstGeom>
        </p:spPr>
        <p:txBody>
          <a:bodyPr lIns="0" tIns="0" rIns="0" bIns="0" rtlCol="0" anchor="t">
            <a:spAutoFit/>
          </a:bodyPr>
          <a:lstStyle/>
          <a:p>
            <a:pPr marL="0" lvl="0" indent="0" algn="ctr">
              <a:lnSpc>
                <a:spcPts val="7537"/>
              </a:lnSpc>
              <a:spcBef>
                <a:spcPct val="0"/>
              </a:spcBef>
            </a:pPr>
            <a:r>
              <a:rPr lang="en-US" sz="5462" b="1" spc="273">
                <a:solidFill>
                  <a:srgbClr val="FFFFFF"/>
                </a:solidFill>
                <a:latin typeface="Canva Sans 1 Bold"/>
                <a:ea typeface="Canva Sans 1 Bold"/>
                <a:cs typeface="Canva Sans 1 Bold"/>
                <a:sym typeface="Canva Sans 1 Bold"/>
              </a:rPr>
              <a:t>Pre Employment Drug Alcohol Test</a:t>
            </a:r>
          </a:p>
        </p:txBody>
      </p:sp>
      <p:grpSp>
        <p:nvGrpSpPr>
          <p:cNvPr id="19" name="Group 19"/>
          <p:cNvGrpSpPr/>
          <p:nvPr/>
        </p:nvGrpSpPr>
        <p:grpSpPr>
          <a:xfrm>
            <a:off x="12139036" y="3198873"/>
            <a:ext cx="2859330" cy="979759"/>
            <a:chOff x="0" y="0"/>
            <a:chExt cx="941463" cy="322595"/>
          </a:xfrm>
        </p:grpSpPr>
        <p:sp>
          <p:nvSpPr>
            <p:cNvPr id="20" name="Freeform 20"/>
            <p:cNvSpPr/>
            <p:nvPr/>
          </p:nvSpPr>
          <p:spPr>
            <a:xfrm>
              <a:off x="0" y="0"/>
              <a:ext cx="941463" cy="322595"/>
            </a:xfrm>
            <a:custGeom>
              <a:avLst/>
              <a:gdLst/>
              <a:ahLst/>
              <a:cxnLst/>
              <a:rect l="l" t="t" r="r" b="b"/>
              <a:pathLst>
                <a:path w="941463" h="322595">
                  <a:moveTo>
                    <a:pt x="13538" y="0"/>
                  </a:moveTo>
                  <a:lnTo>
                    <a:pt x="927925" y="0"/>
                  </a:lnTo>
                  <a:cubicBezTo>
                    <a:pt x="931515" y="0"/>
                    <a:pt x="934959" y="1426"/>
                    <a:pt x="937498" y="3965"/>
                  </a:cubicBezTo>
                  <a:cubicBezTo>
                    <a:pt x="940036" y="6504"/>
                    <a:pt x="941463" y="9947"/>
                    <a:pt x="941463" y="13538"/>
                  </a:cubicBezTo>
                  <a:lnTo>
                    <a:pt x="941463" y="309057"/>
                  </a:lnTo>
                  <a:cubicBezTo>
                    <a:pt x="941463" y="312648"/>
                    <a:pt x="940036" y="316091"/>
                    <a:pt x="937498" y="318630"/>
                  </a:cubicBezTo>
                  <a:cubicBezTo>
                    <a:pt x="934959" y="321169"/>
                    <a:pt x="931515" y="322595"/>
                    <a:pt x="927925" y="322595"/>
                  </a:cubicBezTo>
                  <a:lnTo>
                    <a:pt x="13538" y="322595"/>
                  </a:lnTo>
                  <a:cubicBezTo>
                    <a:pt x="9947" y="322595"/>
                    <a:pt x="6504" y="321169"/>
                    <a:pt x="3965" y="318630"/>
                  </a:cubicBezTo>
                  <a:cubicBezTo>
                    <a:pt x="1426" y="316091"/>
                    <a:pt x="0" y="312648"/>
                    <a:pt x="0" y="30905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21" name="TextBox 21"/>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Result Reporting</a:t>
              </a:r>
            </a:p>
          </p:txBody>
        </p:sp>
      </p:grpSp>
      <p:grpSp>
        <p:nvGrpSpPr>
          <p:cNvPr id="22" name="Group 22"/>
          <p:cNvGrpSpPr/>
          <p:nvPr/>
        </p:nvGrpSpPr>
        <p:grpSpPr>
          <a:xfrm>
            <a:off x="15087199" y="3198873"/>
            <a:ext cx="2859330" cy="978271"/>
            <a:chOff x="0" y="0"/>
            <a:chExt cx="941463" cy="322105"/>
          </a:xfrm>
        </p:grpSpPr>
        <p:sp>
          <p:nvSpPr>
            <p:cNvPr id="23" name="Freeform 23"/>
            <p:cNvSpPr/>
            <p:nvPr/>
          </p:nvSpPr>
          <p:spPr>
            <a:xfrm>
              <a:off x="0" y="0"/>
              <a:ext cx="941463" cy="322105"/>
            </a:xfrm>
            <a:custGeom>
              <a:avLst/>
              <a:gdLst/>
              <a:ahLst/>
              <a:cxnLst/>
              <a:rect l="l" t="t" r="r" b="b"/>
              <a:pathLst>
                <a:path w="941463" h="322105">
                  <a:moveTo>
                    <a:pt x="13538" y="0"/>
                  </a:moveTo>
                  <a:lnTo>
                    <a:pt x="927925" y="0"/>
                  </a:lnTo>
                  <a:cubicBezTo>
                    <a:pt x="931515" y="0"/>
                    <a:pt x="934959" y="1426"/>
                    <a:pt x="937498" y="3965"/>
                  </a:cubicBezTo>
                  <a:cubicBezTo>
                    <a:pt x="940036" y="6504"/>
                    <a:pt x="941463" y="9947"/>
                    <a:pt x="941463" y="13538"/>
                  </a:cubicBezTo>
                  <a:lnTo>
                    <a:pt x="941463" y="308567"/>
                  </a:lnTo>
                  <a:cubicBezTo>
                    <a:pt x="941463" y="312158"/>
                    <a:pt x="940036" y="315601"/>
                    <a:pt x="937498" y="318140"/>
                  </a:cubicBezTo>
                  <a:cubicBezTo>
                    <a:pt x="934959" y="320679"/>
                    <a:pt x="931515" y="322105"/>
                    <a:pt x="927925" y="322105"/>
                  </a:cubicBezTo>
                  <a:lnTo>
                    <a:pt x="13538" y="322105"/>
                  </a:lnTo>
                  <a:cubicBezTo>
                    <a:pt x="9947" y="322105"/>
                    <a:pt x="6504" y="320679"/>
                    <a:pt x="3965" y="318140"/>
                  </a:cubicBezTo>
                  <a:cubicBezTo>
                    <a:pt x="1426" y="315601"/>
                    <a:pt x="0" y="312158"/>
                    <a:pt x="0" y="308567"/>
                  </a:cubicBezTo>
                  <a:lnTo>
                    <a:pt x="0" y="13538"/>
                  </a:lnTo>
                  <a:cubicBezTo>
                    <a:pt x="0" y="9947"/>
                    <a:pt x="1426" y="6504"/>
                    <a:pt x="3965" y="3965"/>
                  </a:cubicBezTo>
                  <a:cubicBezTo>
                    <a:pt x="6504" y="1426"/>
                    <a:pt x="9947" y="0"/>
                    <a:pt x="13538" y="0"/>
                  </a:cubicBezTo>
                  <a:close/>
                </a:path>
              </a:pathLst>
            </a:custGeom>
            <a:solidFill>
              <a:srgbClr val="BE1C2D"/>
            </a:solidFill>
            <a:ln cap="sq">
              <a:noFill/>
              <a:prstDash val="solid"/>
              <a:miter/>
            </a:ln>
          </p:spPr>
        </p:sp>
        <p:sp>
          <p:nvSpPr>
            <p:cNvPr id="24" name="TextBox 24"/>
            <p:cNvSpPr txBox="1"/>
            <p:nvPr/>
          </p:nvSpPr>
          <p:spPr>
            <a:xfrm>
              <a:off x="0" y="-38100"/>
              <a:ext cx="941463" cy="360205"/>
            </a:xfrm>
            <a:prstGeom prst="rect">
              <a:avLst/>
            </a:prstGeom>
          </p:spPr>
          <p:txBody>
            <a:bodyPr lIns="101600" tIns="101600" rIns="101600" bIns="101600" rtlCol="0" anchor="ctr"/>
            <a:lstStyle/>
            <a:p>
              <a:pPr algn="ctr">
                <a:lnSpc>
                  <a:spcPts val="2932"/>
                </a:lnSpc>
              </a:pPr>
              <a:r>
                <a:rPr lang="en-US" sz="2094" spc="20">
                  <a:solidFill>
                    <a:srgbClr val="FFFFFF"/>
                  </a:solidFill>
                  <a:latin typeface="Canva Sans 2"/>
                  <a:ea typeface="Canva Sans 2"/>
                  <a:cs typeface="Canva Sans 2"/>
                  <a:sym typeface="Canva Sans 2"/>
                </a:rPr>
                <a:t>Consequences of Positive Tests</a:t>
              </a:r>
            </a:p>
          </p:txBody>
        </p:sp>
      </p:grpSp>
      <p:sp>
        <p:nvSpPr>
          <p:cNvPr id="25" name="TextBox 25"/>
          <p:cNvSpPr txBox="1"/>
          <p:nvPr/>
        </p:nvSpPr>
        <p:spPr>
          <a:xfrm>
            <a:off x="496589" y="4452915"/>
            <a:ext cx="2546854" cy="3554730"/>
          </a:xfrm>
          <a:prstGeom prst="rect">
            <a:avLst/>
          </a:prstGeom>
        </p:spPr>
        <p:txBody>
          <a:bodyPr lIns="0" tIns="0" rIns="0" bIns="0" rtlCol="0" anchor="t">
            <a:spAutoFit/>
          </a:bodyPr>
          <a:lstStyle/>
          <a:p>
            <a:pPr algn="ctr">
              <a:lnSpc>
                <a:spcPts val="2550"/>
              </a:lnSpc>
              <a:spcBef>
                <a:spcPct val="0"/>
              </a:spcBef>
            </a:pPr>
            <a:r>
              <a:rPr lang="en-US" sz="1700" spc="51">
                <a:solidFill>
                  <a:srgbClr val="000000"/>
                </a:solidFill>
                <a:latin typeface="Aileron"/>
                <a:ea typeface="Aileron"/>
                <a:cs typeface="Aileron"/>
                <a:sym typeface="Aileron"/>
              </a:rPr>
              <a:t>Under the regulations set by the Federal Motor Carrier Safety Administration (FMCSA), part of the DOT, all prospective CDL drivers must undergo drug and alcohol testing before being permitted to operate a commercial vehicle on public roads. </a:t>
            </a:r>
          </a:p>
        </p:txBody>
      </p:sp>
      <p:grpSp>
        <p:nvGrpSpPr>
          <p:cNvPr id="26" name="Group 26"/>
          <p:cNvGrpSpPr/>
          <p:nvPr/>
        </p:nvGrpSpPr>
        <p:grpSpPr>
          <a:xfrm>
            <a:off x="1938767" y="24808"/>
            <a:ext cx="1214170" cy="121417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29" name="Group 29"/>
          <p:cNvGrpSpPr/>
          <p:nvPr/>
        </p:nvGrpSpPr>
        <p:grpSpPr>
          <a:xfrm>
            <a:off x="2026873" y="112915"/>
            <a:ext cx="1037957" cy="103795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31" name="TextBox 3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a:t>
              </a:r>
            </a:p>
          </p:txBody>
        </p:sp>
      </p:grpSp>
      <p:grpSp>
        <p:nvGrpSpPr>
          <p:cNvPr id="32" name="Group 32"/>
          <p:cNvGrpSpPr/>
          <p:nvPr/>
        </p:nvGrpSpPr>
        <p:grpSpPr>
          <a:xfrm>
            <a:off x="8539874" y="24808"/>
            <a:ext cx="1214170" cy="121417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34" name="TextBox 34"/>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35" name="Group 35"/>
          <p:cNvGrpSpPr/>
          <p:nvPr/>
        </p:nvGrpSpPr>
        <p:grpSpPr>
          <a:xfrm>
            <a:off x="8627980" y="112915"/>
            <a:ext cx="1037957" cy="103795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37" name="TextBox 3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38" name="Group 38"/>
          <p:cNvGrpSpPr/>
          <p:nvPr/>
        </p:nvGrpSpPr>
        <p:grpSpPr>
          <a:xfrm>
            <a:off x="15145194" y="24808"/>
            <a:ext cx="1214170" cy="121417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40" name="TextBox 40"/>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41" name="Group 41"/>
          <p:cNvGrpSpPr/>
          <p:nvPr/>
        </p:nvGrpSpPr>
        <p:grpSpPr>
          <a:xfrm>
            <a:off x="15233300" y="112915"/>
            <a:ext cx="1037957" cy="103795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43" name="TextBox 4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sp>
        <p:nvSpPr>
          <p:cNvPr id="44" name="Freeform 44"/>
          <p:cNvSpPr/>
          <p:nvPr/>
        </p:nvSpPr>
        <p:spPr>
          <a:xfrm rot="-10800000">
            <a:off x="-528241" y="9017333"/>
            <a:ext cx="19670065" cy="5255628"/>
          </a:xfrm>
          <a:custGeom>
            <a:avLst/>
            <a:gdLst/>
            <a:ahLst/>
            <a:cxnLst/>
            <a:rect l="l" t="t" r="r" b="b"/>
            <a:pathLst>
              <a:path w="19670065" h="5255628">
                <a:moveTo>
                  <a:pt x="0" y="0"/>
                </a:moveTo>
                <a:lnTo>
                  <a:pt x="19670065" y="0"/>
                </a:lnTo>
                <a:lnTo>
                  <a:pt x="19670065" y="5255628"/>
                </a:lnTo>
                <a:lnTo>
                  <a:pt x="0" y="52556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5" name="Group 45"/>
          <p:cNvGrpSpPr/>
          <p:nvPr/>
        </p:nvGrpSpPr>
        <p:grpSpPr>
          <a:xfrm>
            <a:off x="2105187" y="9081627"/>
            <a:ext cx="1214170" cy="121417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47" name="TextBox 47"/>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48" name="Group 48"/>
          <p:cNvGrpSpPr/>
          <p:nvPr/>
        </p:nvGrpSpPr>
        <p:grpSpPr>
          <a:xfrm>
            <a:off x="2193293" y="9169733"/>
            <a:ext cx="1037957" cy="1037957"/>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50" name="TextBox 5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51" name="Group 51"/>
          <p:cNvGrpSpPr/>
          <p:nvPr/>
        </p:nvGrpSpPr>
        <p:grpSpPr>
          <a:xfrm>
            <a:off x="15338075" y="9081627"/>
            <a:ext cx="1214170" cy="1214170"/>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53" name="TextBox 53"/>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54" name="Group 54"/>
          <p:cNvGrpSpPr/>
          <p:nvPr/>
        </p:nvGrpSpPr>
        <p:grpSpPr>
          <a:xfrm>
            <a:off x="15426181" y="9169733"/>
            <a:ext cx="1037957" cy="1037957"/>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56" name="TextBox 5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grpSp>
        <p:nvGrpSpPr>
          <p:cNvPr id="57" name="Group 57"/>
          <p:cNvGrpSpPr/>
          <p:nvPr/>
        </p:nvGrpSpPr>
        <p:grpSpPr>
          <a:xfrm>
            <a:off x="8723230" y="9081627"/>
            <a:ext cx="1214170" cy="1214170"/>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59" name="TextBox 59"/>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60" name="Group 60"/>
          <p:cNvGrpSpPr/>
          <p:nvPr/>
        </p:nvGrpSpPr>
        <p:grpSpPr>
          <a:xfrm>
            <a:off x="8811337" y="9169733"/>
            <a:ext cx="1037957" cy="1037957"/>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62" name="TextBox 6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63" name="Group 63"/>
          <p:cNvGrpSpPr/>
          <p:nvPr/>
        </p:nvGrpSpPr>
        <p:grpSpPr>
          <a:xfrm>
            <a:off x="3291093" y="4261382"/>
            <a:ext cx="2859330" cy="4024961"/>
            <a:chOff x="0" y="0"/>
            <a:chExt cx="941463" cy="1325258"/>
          </a:xfrm>
        </p:grpSpPr>
        <p:sp>
          <p:nvSpPr>
            <p:cNvPr id="64" name="Freeform 64"/>
            <p:cNvSpPr/>
            <p:nvPr/>
          </p:nvSpPr>
          <p:spPr>
            <a:xfrm>
              <a:off x="0" y="0"/>
              <a:ext cx="941463" cy="1325258"/>
            </a:xfrm>
            <a:custGeom>
              <a:avLst/>
              <a:gdLst/>
              <a:ahLst/>
              <a:cxnLst/>
              <a:rect l="l" t="t" r="r" b="b"/>
              <a:pathLst>
                <a:path w="941463" h="1325258">
                  <a:moveTo>
                    <a:pt x="13538" y="0"/>
                  </a:moveTo>
                  <a:lnTo>
                    <a:pt x="927925" y="0"/>
                  </a:lnTo>
                  <a:cubicBezTo>
                    <a:pt x="931515" y="0"/>
                    <a:pt x="934959" y="1426"/>
                    <a:pt x="937498" y="3965"/>
                  </a:cubicBezTo>
                  <a:cubicBezTo>
                    <a:pt x="940036" y="6504"/>
                    <a:pt x="941463" y="9947"/>
                    <a:pt x="941463" y="13538"/>
                  </a:cubicBezTo>
                  <a:lnTo>
                    <a:pt x="941463" y="1311720"/>
                  </a:lnTo>
                  <a:cubicBezTo>
                    <a:pt x="941463" y="1319197"/>
                    <a:pt x="935402" y="1325258"/>
                    <a:pt x="927925" y="1325258"/>
                  </a:cubicBezTo>
                  <a:lnTo>
                    <a:pt x="13538" y="1325258"/>
                  </a:lnTo>
                  <a:cubicBezTo>
                    <a:pt x="9947" y="1325258"/>
                    <a:pt x="6504" y="1323832"/>
                    <a:pt x="3965" y="1321293"/>
                  </a:cubicBezTo>
                  <a:cubicBezTo>
                    <a:pt x="1426" y="1318754"/>
                    <a:pt x="0" y="1315311"/>
                    <a:pt x="0" y="1311720"/>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65" name="TextBox 65"/>
            <p:cNvSpPr txBox="1"/>
            <p:nvPr/>
          </p:nvSpPr>
          <p:spPr>
            <a:xfrm>
              <a:off x="0" y="-38100"/>
              <a:ext cx="941463" cy="1363358"/>
            </a:xfrm>
            <a:prstGeom prst="rect">
              <a:avLst/>
            </a:prstGeom>
          </p:spPr>
          <p:txBody>
            <a:bodyPr lIns="101600" tIns="101600" rIns="101600" bIns="101600" rtlCol="0" anchor="ctr"/>
            <a:lstStyle/>
            <a:p>
              <a:pPr algn="ctr">
                <a:lnSpc>
                  <a:spcPts val="2932"/>
                </a:lnSpc>
              </a:pPr>
              <a:endParaRPr/>
            </a:p>
          </p:txBody>
        </p:sp>
      </p:grpSp>
      <p:grpSp>
        <p:nvGrpSpPr>
          <p:cNvPr id="66" name="Group 66"/>
          <p:cNvGrpSpPr/>
          <p:nvPr/>
        </p:nvGrpSpPr>
        <p:grpSpPr>
          <a:xfrm>
            <a:off x="6236148" y="4297047"/>
            <a:ext cx="2859330" cy="4024961"/>
            <a:chOff x="0" y="0"/>
            <a:chExt cx="941463" cy="1325258"/>
          </a:xfrm>
        </p:grpSpPr>
        <p:sp>
          <p:nvSpPr>
            <p:cNvPr id="67" name="Freeform 67"/>
            <p:cNvSpPr/>
            <p:nvPr/>
          </p:nvSpPr>
          <p:spPr>
            <a:xfrm>
              <a:off x="0" y="0"/>
              <a:ext cx="941463" cy="1325258"/>
            </a:xfrm>
            <a:custGeom>
              <a:avLst/>
              <a:gdLst/>
              <a:ahLst/>
              <a:cxnLst/>
              <a:rect l="l" t="t" r="r" b="b"/>
              <a:pathLst>
                <a:path w="941463" h="1325258">
                  <a:moveTo>
                    <a:pt x="13538" y="0"/>
                  </a:moveTo>
                  <a:lnTo>
                    <a:pt x="927925" y="0"/>
                  </a:lnTo>
                  <a:cubicBezTo>
                    <a:pt x="931515" y="0"/>
                    <a:pt x="934959" y="1426"/>
                    <a:pt x="937498" y="3965"/>
                  </a:cubicBezTo>
                  <a:cubicBezTo>
                    <a:pt x="940036" y="6504"/>
                    <a:pt x="941463" y="9947"/>
                    <a:pt x="941463" y="13538"/>
                  </a:cubicBezTo>
                  <a:lnTo>
                    <a:pt x="941463" y="1311720"/>
                  </a:lnTo>
                  <a:cubicBezTo>
                    <a:pt x="941463" y="1319197"/>
                    <a:pt x="935402" y="1325258"/>
                    <a:pt x="927925" y="1325258"/>
                  </a:cubicBezTo>
                  <a:lnTo>
                    <a:pt x="13538" y="1325258"/>
                  </a:lnTo>
                  <a:cubicBezTo>
                    <a:pt x="9947" y="1325258"/>
                    <a:pt x="6504" y="1323832"/>
                    <a:pt x="3965" y="1321293"/>
                  </a:cubicBezTo>
                  <a:cubicBezTo>
                    <a:pt x="1426" y="1318754"/>
                    <a:pt x="0" y="1315311"/>
                    <a:pt x="0" y="1311720"/>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68" name="TextBox 68"/>
            <p:cNvSpPr txBox="1"/>
            <p:nvPr/>
          </p:nvSpPr>
          <p:spPr>
            <a:xfrm>
              <a:off x="0" y="-38100"/>
              <a:ext cx="941463" cy="1363358"/>
            </a:xfrm>
            <a:prstGeom prst="rect">
              <a:avLst/>
            </a:prstGeom>
          </p:spPr>
          <p:txBody>
            <a:bodyPr lIns="101600" tIns="101600" rIns="101600" bIns="101600" rtlCol="0" anchor="ctr"/>
            <a:lstStyle/>
            <a:p>
              <a:pPr algn="ctr">
                <a:lnSpc>
                  <a:spcPts val="2932"/>
                </a:lnSpc>
              </a:pPr>
              <a:endParaRPr/>
            </a:p>
          </p:txBody>
        </p:sp>
      </p:grpSp>
      <p:grpSp>
        <p:nvGrpSpPr>
          <p:cNvPr id="69" name="Group 69"/>
          <p:cNvGrpSpPr/>
          <p:nvPr/>
        </p:nvGrpSpPr>
        <p:grpSpPr>
          <a:xfrm>
            <a:off x="9185771" y="4297047"/>
            <a:ext cx="2859330" cy="4024961"/>
            <a:chOff x="0" y="0"/>
            <a:chExt cx="941463" cy="1325258"/>
          </a:xfrm>
        </p:grpSpPr>
        <p:sp>
          <p:nvSpPr>
            <p:cNvPr id="70" name="Freeform 70"/>
            <p:cNvSpPr/>
            <p:nvPr/>
          </p:nvSpPr>
          <p:spPr>
            <a:xfrm>
              <a:off x="0" y="0"/>
              <a:ext cx="941463" cy="1325258"/>
            </a:xfrm>
            <a:custGeom>
              <a:avLst/>
              <a:gdLst/>
              <a:ahLst/>
              <a:cxnLst/>
              <a:rect l="l" t="t" r="r" b="b"/>
              <a:pathLst>
                <a:path w="941463" h="1325258">
                  <a:moveTo>
                    <a:pt x="13538" y="0"/>
                  </a:moveTo>
                  <a:lnTo>
                    <a:pt x="927925" y="0"/>
                  </a:lnTo>
                  <a:cubicBezTo>
                    <a:pt x="931515" y="0"/>
                    <a:pt x="934959" y="1426"/>
                    <a:pt x="937498" y="3965"/>
                  </a:cubicBezTo>
                  <a:cubicBezTo>
                    <a:pt x="940036" y="6504"/>
                    <a:pt x="941463" y="9947"/>
                    <a:pt x="941463" y="13538"/>
                  </a:cubicBezTo>
                  <a:lnTo>
                    <a:pt x="941463" y="1311720"/>
                  </a:lnTo>
                  <a:cubicBezTo>
                    <a:pt x="941463" y="1319197"/>
                    <a:pt x="935402" y="1325258"/>
                    <a:pt x="927925" y="1325258"/>
                  </a:cubicBezTo>
                  <a:lnTo>
                    <a:pt x="13538" y="1325258"/>
                  </a:lnTo>
                  <a:cubicBezTo>
                    <a:pt x="9947" y="1325258"/>
                    <a:pt x="6504" y="1323832"/>
                    <a:pt x="3965" y="1321293"/>
                  </a:cubicBezTo>
                  <a:cubicBezTo>
                    <a:pt x="1426" y="1318754"/>
                    <a:pt x="0" y="1315311"/>
                    <a:pt x="0" y="1311720"/>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71" name="TextBox 71"/>
            <p:cNvSpPr txBox="1"/>
            <p:nvPr/>
          </p:nvSpPr>
          <p:spPr>
            <a:xfrm>
              <a:off x="0" y="-38100"/>
              <a:ext cx="941463" cy="1363358"/>
            </a:xfrm>
            <a:prstGeom prst="rect">
              <a:avLst/>
            </a:prstGeom>
          </p:spPr>
          <p:txBody>
            <a:bodyPr lIns="101600" tIns="101600" rIns="101600" bIns="101600" rtlCol="0" anchor="ctr"/>
            <a:lstStyle/>
            <a:p>
              <a:pPr algn="ctr">
                <a:lnSpc>
                  <a:spcPts val="2932"/>
                </a:lnSpc>
              </a:pPr>
              <a:endParaRPr/>
            </a:p>
          </p:txBody>
        </p:sp>
      </p:grpSp>
      <p:grpSp>
        <p:nvGrpSpPr>
          <p:cNvPr id="72" name="Group 72"/>
          <p:cNvGrpSpPr/>
          <p:nvPr/>
        </p:nvGrpSpPr>
        <p:grpSpPr>
          <a:xfrm>
            <a:off x="12130826" y="4261382"/>
            <a:ext cx="2859330" cy="4024961"/>
            <a:chOff x="0" y="0"/>
            <a:chExt cx="941463" cy="1325258"/>
          </a:xfrm>
        </p:grpSpPr>
        <p:sp>
          <p:nvSpPr>
            <p:cNvPr id="73" name="Freeform 73"/>
            <p:cNvSpPr/>
            <p:nvPr/>
          </p:nvSpPr>
          <p:spPr>
            <a:xfrm>
              <a:off x="0" y="0"/>
              <a:ext cx="941463" cy="1325258"/>
            </a:xfrm>
            <a:custGeom>
              <a:avLst/>
              <a:gdLst/>
              <a:ahLst/>
              <a:cxnLst/>
              <a:rect l="l" t="t" r="r" b="b"/>
              <a:pathLst>
                <a:path w="941463" h="1325258">
                  <a:moveTo>
                    <a:pt x="13538" y="0"/>
                  </a:moveTo>
                  <a:lnTo>
                    <a:pt x="927925" y="0"/>
                  </a:lnTo>
                  <a:cubicBezTo>
                    <a:pt x="931515" y="0"/>
                    <a:pt x="934959" y="1426"/>
                    <a:pt x="937498" y="3965"/>
                  </a:cubicBezTo>
                  <a:cubicBezTo>
                    <a:pt x="940036" y="6504"/>
                    <a:pt x="941463" y="9947"/>
                    <a:pt x="941463" y="13538"/>
                  </a:cubicBezTo>
                  <a:lnTo>
                    <a:pt x="941463" y="1311720"/>
                  </a:lnTo>
                  <a:cubicBezTo>
                    <a:pt x="941463" y="1319197"/>
                    <a:pt x="935402" y="1325258"/>
                    <a:pt x="927925" y="1325258"/>
                  </a:cubicBezTo>
                  <a:lnTo>
                    <a:pt x="13538" y="1325258"/>
                  </a:lnTo>
                  <a:cubicBezTo>
                    <a:pt x="9947" y="1325258"/>
                    <a:pt x="6504" y="1323832"/>
                    <a:pt x="3965" y="1321293"/>
                  </a:cubicBezTo>
                  <a:cubicBezTo>
                    <a:pt x="1426" y="1318754"/>
                    <a:pt x="0" y="1315311"/>
                    <a:pt x="0" y="1311720"/>
                  </a:cubicBezTo>
                  <a:lnTo>
                    <a:pt x="0" y="13538"/>
                  </a:lnTo>
                  <a:cubicBezTo>
                    <a:pt x="0" y="9947"/>
                    <a:pt x="1426" y="6504"/>
                    <a:pt x="3965" y="3965"/>
                  </a:cubicBezTo>
                  <a:cubicBezTo>
                    <a:pt x="6504" y="1426"/>
                    <a:pt x="9947" y="0"/>
                    <a:pt x="13538" y="0"/>
                  </a:cubicBezTo>
                  <a:close/>
                </a:path>
              </a:pathLst>
            </a:custGeom>
            <a:solidFill>
              <a:srgbClr val="FFFFFF"/>
            </a:solidFill>
            <a:ln w="38100" cap="sq">
              <a:solidFill>
                <a:srgbClr val="D40C0C"/>
              </a:solidFill>
              <a:prstDash val="solid"/>
              <a:miter/>
            </a:ln>
          </p:spPr>
        </p:sp>
        <p:sp>
          <p:nvSpPr>
            <p:cNvPr id="74" name="TextBox 74"/>
            <p:cNvSpPr txBox="1"/>
            <p:nvPr/>
          </p:nvSpPr>
          <p:spPr>
            <a:xfrm>
              <a:off x="0" y="-38100"/>
              <a:ext cx="941463" cy="1363358"/>
            </a:xfrm>
            <a:prstGeom prst="rect">
              <a:avLst/>
            </a:prstGeom>
          </p:spPr>
          <p:txBody>
            <a:bodyPr lIns="101600" tIns="101600" rIns="101600" bIns="101600" rtlCol="0" anchor="ctr"/>
            <a:lstStyle/>
            <a:p>
              <a:pPr algn="ctr">
                <a:lnSpc>
                  <a:spcPts val="2932"/>
                </a:lnSpc>
              </a:pPr>
              <a:endParaRPr/>
            </a:p>
          </p:txBody>
        </p:sp>
      </p:grpSp>
      <p:grpSp>
        <p:nvGrpSpPr>
          <p:cNvPr id="75" name="Group 75"/>
          <p:cNvGrpSpPr/>
          <p:nvPr/>
        </p:nvGrpSpPr>
        <p:grpSpPr>
          <a:xfrm>
            <a:off x="15080449" y="4261382"/>
            <a:ext cx="2947437" cy="4024961"/>
            <a:chOff x="0" y="0"/>
            <a:chExt cx="970473" cy="1325258"/>
          </a:xfrm>
        </p:grpSpPr>
        <p:sp>
          <p:nvSpPr>
            <p:cNvPr id="76" name="Freeform 76"/>
            <p:cNvSpPr/>
            <p:nvPr/>
          </p:nvSpPr>
          <p:spPr>
            <a:xfrm>
              <a:off x="0" y="0"/>
              <a:ext cx="970473" cy="1325258"/>
            </a:xfrm>
            <a:custGeom>
              <a:avLst/>
              <a:gdLst/>
              <a:ahLst/>
              <a:cxnLst/>
              <a:rect l="l" t="t" r="r" b="b"/>
              <a:pathLst>
                <a:path w="970473" h="1325258">
                  <a:moveTo>
                    <a:pt x="13133" y="0"/>
                  </a:moveTo>
                  <a:lnTo>
                    <a:pt x="957339" y="0"/>
                  </a:lnTo>
                  <a:cubicBezTo>
                    <a:pt x="964593" y="0"/>
                    <a:pt x="970473" y="5880"/>
                    <a:pt x="970473" y="13133"/>
                  </a:cubicBezTo>
                  <a:lnTo>
                    <a:pt x="970473" y="1312125"/>
                  </a:lnTo>
                  <a:cubicBezTo>
                    <a:pt x="970473" y="1315608"/>
                    <a:pt x="969089" y="1318948"/>
                    <a:pt x="966626" y="1321411"/>
                  </a:cubicBezTo>
                  <a:cubicBezTo>
                    <a:pt x="964163" y="1323874"/>
                    <a:pt x="960822" y="1325258"/>
                    <a:pt x="957339" y="1325258"/>
                  </a:cubicBezTo>
                  <a:lnTo>
                    <a:pt x="13133" y="1325258"/>
                  </a:lnTo>
                  <a:cubicBezTo>
                    <a:pt x="9650" y="1325258"/>
                    <a:pt x="6310" y="1323874"/>
                    <a:pt x="3847" y="1321411"/>
                  </a:cubicBezTo>
                  <a:cubicBezTo>
                    <a:pt x="1384" y="1318948"/>
                    <a:pt x="0" y="1315608"/>
                    <a:pt x="0" y="1312125"/>
                  </a:cubicBezTo>
                  <a:lnTo>
                    <a:pt x="0" y="13133"/>
                  </a:lnTo>
                  <a:cubicBezTo>
                    <a:pt x="0" y="9650"/>
                    <a:pt x="1384" y="6310"/>
                    <a:pt x="3847" y="3847"/>
                  </a:cubicBezTo>
                  <a:cubicBezTo>
                    <a:pt x="6310" y="1384"/>
                    <a:pt x="9650" y="0"/>
                    <a:pt x="13133" y="0"/>
                  </a:cubicBezTo>
                  <a:close/>
                </a:path>
              </a:pathLst>
            </a:custGeom>
            <a:solidFill>
              <a:srgbClr val="FFFFFF"/>
            </a:solidFill>
            <a:ln w="38100" cap="sq">
              <a:solidFill>
                <a:srgbClr val="D40C0C"/>
              </a:solidFill>
              <a:prstDash val="solid"/>
              <a:miter/>
            </a:ln>
          </p:spPr>
        </p:sp>
        <p:sp>
          <p:nvSpPr>
            <p:cNvPr id="77" name="TextBox 77"/>
            <p:cNvSpPr txBox="1"/>
            <p:nvPr/>
          </p:nvSpPr>
          <p:spPr>
            <a:xfrm>
              <a:off x="0" y="-38100"/>
              <a:ext cx="970473" cy="1363358"/>
            </a:xfrm>
            <a:prstGeom prst="rect">
              <a:avLst/>
            </a:prstGeom>
          </p:spPr>
          <p:txBody>
            <a:bodyPr lIns="101600" tIns="101600" rIns="101600" bIns="101600" rtlCol="0" anchor="ctr"/>
            <a:lstStyle/>
            <a:p>
              <a:pPr algn="ctr">
                <a:lnSpc>
                  <a:spcPts val="2932"/>
                </a:lnSpc>
              </a:pPr>
              <a:endParaRPr/>
            </a:p>
          </p:txBody>
        </p:sp>
      </p:grpSp>
      <p:sp>
        <p:nvSpPr>
          <p:cNvPr id="78" name="TextBox 78"/>
          <p:cNvSpPr txBox="1"/>
          <p:nvPr/>
        </p:nvSpPr>
        <p:spPr>
          <a:xfrm>
            <a:off x="3416731" y="4553639"/>
            <a:ext cx="2608055" cy="3454006"/>
          </a:xfrm>
          <a:prstGeom prst="rect">
            <a:avLst/>
          </a:prstGeom>
        </p:spPr>
        <p:txBody>
          <a:bodyPr lIns="0" tIns="0" rIns="0" bIns="0" rtlCol="0" anchor="t">
            <a:spAutoFit/>
          </a:bodyPr>
          <a:lstStyle/>
          <a:p>
            <a:pPr algn="l">
              <a:lnSpc>
                <a:spcPts val="2015"/>
              </a:lnSpc>
            </a:pPr>
            <a:r>
              <a:rPr lang="en-US" sz="1343" spc="40">
                <a:solidFill>
                  <a:srgbClr val="000000"/>
                </a:solidFill>
                <a:latin typeface="Aileron"/>
                <a:ea typeface="Aileron"/>
                <a:cs typeface="Aileron"/>
                <a:sym typeface="Aileron"/>
              </a:rPr>
              <a:t>The standard DOT </a:t>
            </a:r>
            <a:r>
              <a:rPr lang="en-US" sz="1343" b="1" spc="40">
                <a:solidFill>
                  <a:srgbClr val="000000"/>
                </a:solidFill>
                <a:latin typeface="Aileron Bold"/>
                <a:ea typeface="Aileron Bold"/>
                <a:cs typeface="Aileron Bold"/>
                <a:sym typeface="Aileron Bold"/>
              </a:rPr>
              <a:t>5-panel drug test checks</a:t>
            </a:r>
            <a:r>
              <a:rPr lang="en-US" sz="1343" spc="40">
                <a:solidFill>
                  <a:srgbClr val="000000"/>
                </a:solidFill>
                <a:latin typeface="Aileron"/>
                <a:ea typeface="Aileron"/>
                <a:cs typeface="Aileron"/>
                <a:sym typeface="Aileron"/>
              </a:rPr>
              <a:t> for the following substances:</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Marijuana (THC)</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Cocaine</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Amphetamines and methamphetamines</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Opiates (including heroin, codeine, morphine, hydrocodone, hydromorphone, oxycodone, and oxymorphone)</a:t>
            </a:r>
          </a:p>
          <a:p>
            <a:pPr marL="290102" lvl="1" indent="-145051" algn="l">
              <a:lnSpc>
                <a:spcPts val="2015"/>
              </a:lnSpc>
              <a:spcBef>
                <a:spcPct val="0"/>
              </a:spcBef>
              <a:buFont typeface="Arial"/>
              <a:buChar char="•"/>
            </a:pPr>
            <a:r>
              <a:rPr lang="en-US" sz="1343" spc="40">
                <a:solidFill>
                  <a:srgbClr val="000000"/>
                </a:solidFill>
                <a:latin typeface="Aileron"/>
                <a:ea typeface="Aileron"/>
                <a:cs typeface="Aileron"/>
                <a:sym typeface="Aileron"/>
              </a:rPr>
              <a:t>Phencyclidine (PCP)</a:t>
            </a:r>
          </a:p>
        </p:txBody>
      </p:sp>
      <p:sp>
        <p:nvSpPr>
          <p:cNvPr id="79" name="TextBox 79"/>
          <p:cNvSpPr txBox="1"/>
          <p:nvPr/>
        </p:nvSpPr>
        <p:spPr>
          <a:xfrm>
            <a:off x="6357144" y="4482267"/>
            <a:ext cx="2617339" cy="3651924"/>
          </a:xfrm>
          <a:prstGeom prst="rect">
            <a:avLst/>
          </a:prstGeom>
        </p:spPr>
        <p:txBody>
          <a:bodyPr lIns="0" tIns="0" rIns="0" bIns="0" rtlCol="0" anchor="t">
            <a:spAutoFit/>
          </a:bodyPr>
          <a:lstStyle/>
          <a:p>
            <a:pPr algn="ctr">
              <a:lnSpc>
                <a:spcPts val="2473"/>
              </a:lnSpc>
            </a:pPr>
            <a:r>
              <a:rPr lang="en-US" sz="1648" b="1" spc="49">
                <a:solidFill>
                  <a:srgbClr val="000000"/>
                </a:solidFill>
                <a:latin typeface="Aileron Bold"/>
                <a:ea typeface="Aileron Bold"/>
                <a:cs typeface="Aileron Bold"/>
                <a:sym typeface="Aileron Bold"/>
              </a:rPr>
              <a:t>Collection</a:t>
            </a:r>
            <a:r>
              <a:rPr lang="en-US" sz="1648" spc="49">
                <a:solidFill>
                  <a:srgbClr val="000000"/>
                </a:solidFill>
                <a:latin typeface="Aileron"/>
                <a:ea typeface="Aileron"/>
                <a:cs typeface="Aileron"/>
                <a:sym typeface="Aileron"/>
              </a:rPr>
              <a:t>: Samples are typically collected through urine tests, conducted at a certified testing facility.</a:t>
            </a:r>
          </a:p>
          <a:p>
            <a:pPr algn="ctr">
              <a:lnSpc>
                <a:spcPts val="2473"/>
              </a:lnSpc>
              <a:spcBef>
                <a:spcPct val="0"/>
              </a:spcBef>
            </a:pPr>
            <a:r>
              <a:rPr lang="en-US" sz="1648" b="1" spc="49">
                <a:solidFill>
                  <a:srgbClr val="000000"/>
                </a:solidFill>
                <a:latin typeface="Aileron Bold"/>
                <a:ea typeface="Aileron Bold"/>
                <a:cs typeface="Aileron Bold"/>
                <a:sym typeface="Aileron Bold"/>
              </a:rPr>
              <a:t>Alcohol Testing</a:t>
            </a:r>
            <a:r>
              <a:rPr lang="en-US" sz="1648" spc="49">
                <a:solidFill>
                  <a:srgbClr val="000000"/>
                </a:solidFill>
                <a:latin typeface="Aileron"/>
                <a:ea typeface="Aileron"/>
                <a:cs typeface="Aileron"/>
                <a:sym typeface="Aileron"/>
              </a:rPr>
              <a:t>: Alcohol testing is done using a breathalyzer or saliva test. The FMCSA prohibits drivers from having an alcohol concentration of 0.04% or greater.</a:t>
            </a:r>
          </a:p>
        </p:txBody>
      </p:sp>
      <p:sp>
        <p:nvSpPr>
          <p:cNvPr id="80" name="TextBox 80"/>
          <p:cNvSpPr txBox="1"/>
          <p:nvPr/>
        </p:nvSpPr>
        <p:spPr>
          <a:xfrm>
            <a:off x="9317100" y="4424136"/>
            <a:ext cx="2596672" cy="3710056"/>
          </a:xfrm>
          <a:prstGeom prst="rect">
            <a:avLst/>
          </a:prstGeom>
        </p:spPr>
        <p:txBody>
          <a:bodyPr lIns="0" tIns="0" rIns="0" bIns="0" rtlCol="0" anchor="t">
            <a:spAutoFit/>
          </a:bodyPr>
          <a:lstStyle/>
          <a:p>
            <a:pPr algn="ctr">
              <a:lnSpc>
                <a:spcPts val="2095"/>
              </a:lnSpc>
            </a:pPr>
            <a:r>
              <a:rPr lang="en-US" sz="1396" spc="41">
                <a:solidFill>
                  <a:srgbClr val="000000"/>
                </a:solidFill>
                <a:latin typeface="Aileron"/>
                <a:ea typeface="Aileron"/>
                <a:cs typeface="Aileron"/>
                <a:sym typeface="Aileron"/>
              </a:rPr>
              <a:t>Once the laboratory completes testing, the results are sent to a Medical Review Officer (MRO). The MRO reviews the results to ensure their accuracy.</a:t>
            </a:r>
          </a:p>
          <a:p>
            <a:pPr algn="ctr">
              <a:lnSpc>
                <a:spcPts val="2095"/>
              </a:lnSpc>
              <a:spcBef>
                <a:spcPct val="0"/>
              </a:spcBef>
            </a:pPr>
            <a:r>
              <a:rPr lang="en-US" sz="1396" spc="41">
                <a:solidFill>
                  <a:srgbClr val="000000"/>
                </a:solidFill>
                <a:latin typeface="Aileron"/>
                <a:ea typeface="Aileron"/>
                <a:cs typeface="Aileron"/>
                <a:sym typeface="Aileron"/>
              </a:rPr>
              <a:t>If a test is positive, the MRO contacts the driver to determine if there is a legitimate medical explanation, such as a prescribed medication, that may have led to the positive result.</a:t>
            </a:r>
          </a:p>
        </p:txBody>
      </p:sp>
      <p:sp>
        <p:nvSpPr>
          <p:cNvPr id="81" name="TextBox 81"/>
          <p:cNvSpPr txBox="1"/>
          <p:nvPr/>
        </p:nvSpPr>
        <p:spPr>
          <a:xfrm>
            <a:off x="12287064" y="4406067"/>
            <a:ext cx="2546854" cy="3554730"/>
          </a:xfrm>
          <a:prstGeom prst="rect">
            <a:avLst/>
          </a:prstGeom>
        </p:spPr>
        <p:txBody>
          <a:bodyPr lIns="0" tIns="0" rIns="0" bIns="0" rtlCol="0" anchor="t">
            <a:spAutoFit/>
          </a:bodyPr>
          <a:lstStyle/>
          <a:p>
            <a:pPr algn="ctr">
              <a:lnSpc>
                <a:spcPts val="2550"/>
              </a:lnSpc>
              <a:spcBef>
                <a:spcPct val="0"/>
              </a:spcBef>
            </a:pPr>
            <a:r>
              <a:rPr lang="en-US" sz="1700" spc="51">
                <a:solidFill>
                  <a:srgbClr val="000000"/>
                </a:solidFill>
                <a:latin typeface="Aileron"/>
                <a:ea typeface="Aileron"/>
                <a:cs typeface="Aileron"/>
                <a:sym typeface="Aileron"/>
              </a:rPr>
              <a:t>If the result is verified as positive by the MRO, the employer is notified. Employers cannot allow a driver who has tested positive, or refused to take a test, to perform safety-sensitive functions, such as operating a commercial vehicle.</a:t>
            </a:r>
          </a:p>
        </p:txBody>
      </p:sp>
      <p:sp>
        <p:nvSpPr>
          <p:cNvPr id="82" name="TextBox 82"/>
          <p:cNvSpPr txBox="1"/>
          <p:nvPr/>
        </p:nvSpPr>
        <p:spPr>
          <a:xfrm>
            <a:off x="15145194" y="4257364"/>
            <a:ext cx="2794585" cy="3949306"/>
          </a:xfrm>
          <a:prstGeom prst="rect">
            <a:avLst/>
          </a:prstGeom>
        </p:spPr>
        <p:txBody>
          <a:bodyPr lIns="0" tIns="0" rIns="0" bIns="0" rtlCol="0" anchor="t">
            <a:spAutoFit/>
          </a:bodyPr>
          <a:lstStyle/>
          <a:p>
            <a:pPr algn="l">
              <a:lnSpc>
                <a:spcPts val="2015"/>
              </a:lnSpc>
            </a:pPr>
            <a:r>
              <a:rPr lang="en-US" sz="1343" spc="40">
                <a:solidFill>
                  <a:srgbClr val="000000"/>
                </a:solidFill>
                <a:latin typeface="Aileron"/>
                <a:ea typeface="Aileron"/>
                <a:cs typeface="Aileron"/>
                <a:sym typeface="Aileron"/>
              </a:rPr>
              <a:t>Drivers who test positive, or refuse to undergo the pre-employment tests, must be removed from safety-sensitive duties.They cannot return to driving commercial vehicles until they have:</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Undergone an evaluation by a substance abuse professional (SAP).</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Completed any prescribed treatment.</a:t>
            </a:r>
          </a:p>
          <a:p>
            <a:pPr marL="290102" lvl="1" indent="-145051" algn="l">
              <a:lnSpc>
                <a:spcPts val="2015"/>
              </a:lnSpc>
              <a:buFont typeface="Arial"/>
              <a:buChar char="•"/>
            </a:pPr>
            <a:r>
              <a:rPr lang="en-US" sz="1343" spc="40">
                <a:solidFill>
                  <a:srgbClr val="000000"/>
                </a:solidFill>
                <a:latin typeface="Aileron"/>
                <a:ea typeface="Aileron"/>
                <a:cs typeface="Aileron"/>
                <a:sym typeface="Aileron"/>
              </a:rPr>
              <a:t>Passed a return-to-duty drug and alcohol test.</a:t>
            </a:r>
          </a:p>
          <a:p>
            <a:pPr marL="290102" lvl="1" indent="-145051" algn="l">
              <a:lnSpc>
                <a:spcPts val="2015"/>
              </a:lnSpc>
              <a:spcBef>
                <a:spcPct val="0"/>
              </a:spcBef>
              <a:buFont typeface="Arial"/>
              <a:buChar char="•"/>
            </a:pPr>
            <a:r>
              <a:rPr lang="en-US" sz="1343" spc="40">
                <a:solidFill>
                  <a:srgbClr val="000000"/>
                </a:solidFill>
                <a:latin typeface="Aileron"/>
                <a:ea typeface="Aileron"/>
                <a:cs typeface="Aileron"/>
                <a:sym typeface="Aileron"/>
              </a:rPr>
              <a:t>Agreed to undergo follow-up testing.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45381" y="5302020"/>
            <a:ext cx="13208954"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3020827" y="790501"/>
            <a:ext cx="12246346" cy="1030605"/>
            <a:chOff x="0" y="0"/>
            <a:chExt cx="16328461" cy="1374140"/>
          </a:xfrm>
        </p:grpSpPr>
        <p:sp>
          <p:nvSpPr>
            <p:cNvPr id="4" name="TextBox 4"/>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5" name="TextBox 5"/>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6" name="Group 6"/>
          <p:cNvGrpSpPr/>
          <p:nvPr/>
        </p:nvGrpSpPr>
        <p:grpSpPr>
          <a:xfrm>
            <a:off x="16192500" y="10137246"/>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flipV="1">
            <a:off x="5016566" y="5308420"/>
            <a:ext cx="0" cy="762785"/>
          </a:xfrm>
          <a:prstGeom prst="line">
            <a:avLst/>
          </a:prstGeom>
          <a:ln w="66675" cap="flat">
            <a:solidFill>
              <a:srgbClr val="520000"/>
            </a:solidFill>
            <a:prstDash val="solid"/>
            <a:headEnd type="none" w="sm" len="sm"/>
            <a:tailEnd type="none" w="sm" len="sm"/>
          </a:ln>
        </p:spPr>
      </p:sp>
      <p:sp>
        <p:nvSpPr>
          <p:cNvPr id="13" name="AutoShape 13"/>
          <p:cNvSpPr/>
          <p:nvPr/>
        </p:nvSpPr>
        <p:spPr>
          <a:xfrm flipV="1">
            <a:off x="9161297" y="4961595"/>
            <a:ext cx="0" cy="762785"/>
          </a:xfrm>
          <a:prstGeom prst="line">
            <a:avLst/>
          </a:prstGeom>
          <a:ln w="66675" cap="flat">
            <a:solidFill>
              <a:srgbClr val="520000"/>
            </a:solidFill>
            <a:prstDash val="solid"/>
            <a:headEnd type="none" w="sm" len="sm"/>
            <a:tailEnd type="none" w="sm" len="sm"/>
          </a:ln>
        </p:spPr>
      </p:sp>
      <p:sp>
        <p:nvSpPr>
          <p:cNvPr id="14" name="AutoShape 14"/>
          <p:cNvSpPr/>
          <p:nvPr/>
        </p:nvSpPr>
        <p:spPr>
          <a:xfrm flipV="1">
            <a:off x="11358093" y="4961595"/>
            <a:ext cx="0" cy="762785"/>
          </a:xfrm>
          <a:prstGeom prst="line">
            <a:avLst/>
          </a:prstGeom>
          <a:ln w="66675" cap="flat">
            <a:solidFill>
              <a:srgbClr val="520000"/>
            </a:solidFill>
            <a:prstDash val="solid"/>
            <a:headEnd type="none" w="sm" len="sm"/>
            <a:tailEnd type="none" w="sm" len="sm"/>
          </a:ln>
        </p:spPr>
      </p:sp>
      <p:sp>
        <p:nvSpPr>
          <p:cNvPr id="15" name="AutoShape 15"/>
          <p:cNvSpPr/>
          <p:nvPr/>
        </p:nvSpPr>
        <p:spPr>
          <a:xfrm flipV="1">
            <a:off x="13554889" y="4961595"/>
            <a:ext cx="0" cy="762785"/>
          </a:xfrm>
          <a:prstGeom prst="line">
            <a:avLst/>
          </a:prstGeom>
          <a:ln w="66675" cap="flat">
            <a:solidFill>
              <a:srgbClr val="520000"/>
            </a:solidFill>
            <a:prstDash val="solid"/>
            <a:headEnd type="none" w="sm" len="sm"/>
            <a:tailEnd type="none" w="sm" len="sm"/>
          </a:ln>
        </p:spPr>
      </p:sp>
      <p:grpSp>
        <p:nvGrpSpPr>
          <p:cNvPr id="16" name="Group 16"/>
          <p:cNvGrpSpPr/>
          <p:nvPr/>
        </p:nvGrpSpPr>
        <p:grpSpPr>
          <a:xfrm>
            <a:off x="8761704" y="5663020"/>
            <a:ext cx="801836" cy="8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19" name="Group 19"/>
          <p:cNvGrpSpPr/>
          <p:nvPr/>
        </p:nvGrpSpPr>
        <p:grpSpPr>
          <a:xfrm>
            <a:off x="13153593" y="5663020"/>
            <a:ext cx="801836" cy="801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
        <p:nvSpPr>
          <p:cNvPr id="22" name="AutoShape 22"/>
          <p:cNvSpPr/>
          <p:nvPr/>
        </p:nvSpPr>
        <p:spPr>
          <a:xfrm flipV="1">
            <a:off x="15751685" y="4961595"/>
            <a:ext cx="0" cy="762785"/>
          </a:xfrm>
          <a:prstGeom prst="line">
            <a:avLst/>
          </a:prstGeom>
          <a:ln w="66675" cap="flat">
            <a:solidFill>
              <a:srgbClr val="520000"/>
            </a:solidFill>
            <a:prstDash val="solid"/>
            <a:headEnd type="none" w="sm" len="sm"/>
            <a:tailEnd type="none" w="sm" len="sm"/>
          </a:ln>
        </p:spPr>
      </p:sp>
      <p:grpSp>
        <p:nvGrpSpPr>
          <p:cNvPr id="23" name="Group 23"/>
          <p:cNvGrpSpPr/>
          <p:nvPr/>
        </p:nvGrpSpPr>
        <p:grpSpPr>
          <a:xfrm>
            <a:off x="4615648" y="6071206"/>
            <a:ext cx="801836" cy="80183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5" name="TextBox 2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26" name="Group 26"/>
          <p:cNvGrpSpPr/>
          <p:nvPr/>
        </p:nvGrpSpPr>
        <p:grpSpPr>
          <a:xfrm>
            <a:off x="10957648" y="4216997"/>
            <a:ext cx="801836" cy="8018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29" name="Group 29"/>
          <p:cNvGrpSpPr/>
          <p:nvPr/>
        </p:nvGrpSpPr>
        <p:grpSpPr>
          <a:xfrm>
            <a:off x="15349538" y="4216997"/>
            <a:ext cx="801836" cy="80183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1" name="TextBox 3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grpSp>
        <p:nvGrpSpPr>
          <p:cNvPr id="32" name="Group 32"/>
          <p:cNvGrpSpPr/>
          <p:nvPr/>
        </p:nvGrpSpPr>
        <p:grpSpPr>
          <a:xfrm>
            <a:off x="2196971" y="4198100"/>
            <a:ext cx="763495" cy="76349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4" name="TextBox 34"/>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5" name="TextBox 35"/>
          <p:cNvSpPr txBox="1"/>
          <p:nvPr/>
        </p:nvSpPr>
        <p:spPr>
          <a:xfrm>
            <a:off x="2490265" y="4293350"/>
            <a:ext cx="148946"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a:t>
            </a:r>
          </a:p>
        </p:txBody>
      </p:sp>
      <p:sp>
        <p:nvSpPr>
          <p:cNvPr id="36" name="AutoShape 36"/>
          <p:cNvSpPr/>
          <p:nvPr/>
        </p:nvSpPr>
        <p:spPr>
          <a:xfrm flipV="1">
            <a:off x="2578718" y="4961595"/>
            <a:ext cx="0" cy="762785"/>
          </a:xfrm>
          <a:prstGeom prst="line">
            <a:avLst/>
          </a:prstGeom>
          <a:ln w="66675" cap="flat">
            <a:solidFill>
              <a:srgbClr val="3B0006"/>
            </a:solidFill>
            <a:prstDash val="solid"/>
            <a:headEnd type="none" w="sm" len="sm"/>
            <a:tailEnd type="none" w="sm" len="sm"/>
          </a:ln>
        </p:spPr>
      </p:sp>
      <p:sp>
        <p:nvSpPr>
          <p:cNvPr id="37" name="AutoShape 37"/>
          <p:cNvSpPr/>
          <p:nvPr/>
        </p:nvSpPr>
        <p:spPr>
          <a:xfrm flipH="1" flipV="1">
            <a:off x="7348685" y="4516023"/>
            <a:ext cx="6950" cy="1346783"/>
          </a:xfrm>
          <a:prstGeom prst="line">
            <a:avLst/>
          </a:prstGeom>
          <a:ln w="114300" cap="flat">
            <a:solidFill>
              <a:srgbClr val="FF001B"/>
            </a:solidFill>
            <a:prstDash val="solid"/>
            <a:headEnd type="none" w="sm" len="sm"/>
            <a:tailEnd type="none" w="sm" len="sm"/>
          </a:ln>
        </p:spPr>
      </p:sp>
      <p:grpSp>
        <p:nvGrpSpPr>
          <p:cNvPr id="38" name="Group 38"/>
          <p:cNvGrpSpPr/>
          <p:nvPr/>
        </p:nvGrpSpPr>
        <p:grpSpPr>
          <a:xfrm>
            <a:off x="6389319" y="2590032"/>
            <a:ext cx="1932632" cy="193263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0" name="TextBox 40"/>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1" name="TextBox 41"/>
          <p:cNvSpPr txBox="1"/>
          <p:nvPr/>
        </p:nvSpPr>
        <p:spPr>
          <a:xfrm>
            <a:off x="7036501" y="2809107"/>
            <a:ext cx="674278" cy="1624991"/>
          </a:xfrm>
          <a:prstGeom prst="rect">
            <a:avLst/>
          </a:prstGeom>
        </p:spPr>
        <p:txBody>
          <a:bodyPr lIns="0" tIns="0" rIns="0" bIns="0" rtlCol="0" anchor="t">
            <a:spAutoFit/>
          </a:bodyPr>
          <a:lstStyle/>
          <a:p>
            <a:pPr algn="ctr">
              <a:lnSpc>
                <a:spcPts val="12148"/>
              </a:lnSpc>
            </a:pPr>
            <a:r>
              <a:rPr lang="en-US" sz="12148" b="1">
                <a:solidFill>
                  <a:srgbClr val="FFFFFF"/>
                </a:solidFill>
                <a:latin typeface="Big Shoulders Display Bold"/>
                <a:ea typeface="Big Shoulders Display Bold"/>
                <a:cs typeface="Big Shoulders Display Bold"/>
                <a:sym typeface="Big Shoulders Display Bold"/>
              </a:rPr>
              <a:t>3</a:t>
            </a:r>
          </a:p>
        </p:txBody>
      </p:sp>
      <p:sp>
        <p:nvSpPr>
          <p:cNvPr id="42" name="TextBox 42"/>
          <p:cNvSpPr txBox="1"/>
          <p:nvPr/>
        </p:nvSpPr>
        <p:spPr>
          <a:xfrm>
            <a:off x="3745285" y="4266358"/>
            <a:ext cx="2542562"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 Employment Drug Alcohol Test</a:t>
            </a:r>
          </a:p>
        </p:txBody>
      </p:sp>
      <p:sp>
        <p:nvSpPr>
          <p:cNvPr id="43" name="TextBox 43"/>
          <p:cNvSpPr txBox="1"/>
          <p:nvPr/>
        </p:nvSpPr>
        <p:spPr>
          <a:xfrm>
            <a:off x="5594490" y="6236231"/>
            <a:ext cx="3508390" cy="1695450"/>
          </a:xfrm>
          <a:prstGeom prst="rect">
            <a:avLst/>
          </a:prstGeom>
        </p:spPr>
        <p:txBody>
          <a:bodyPr lIns="0" tIns="0" rIns="0" bIns="0" rtlCol="0" anchor="t">
            <a:spAutoFit/>
          </a:bodyPr>
          <a:lstStyle/>
          <a:p>
            <a:pPr algn="ctr">
              <a:lnSpc>
                <a:spcPts val="4500"/>
              </a:lnSpc>
            </a:pPr>
            <a:r>
              <a:rPr lang="en-US" sz="3000" spc="89">
                <a:solidFill>
                  <a:srgbClr val="FEFEFE"/>
                </a:solidFill>
                <a:latin typeface="Aileron"/>
                <a:ea typeface="Aileron"/>
                <a:cs typeface="Aileron"/>
                <a:sym typeface="Aileron"/>
              </a:rPr>
              <a:t>Inquire for State Agency for Personal Data</a:t>
            </a:r>
          </a:p>
        </p:txBody>
      </p:sp>
      <p:sp>
        <p:nvSpPr>
          <p:cNvPr id="44" name="TextBox 44"/>
          <p:cNvSpPr txBox="1"/>
          <p:nvPr/>
        </p:nvSpPr>
        <p:spPr>
          <a:xfrm>
            <a:off x="8029521" y="4713092"/>
            <a:ext cx="2438580"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MVR</a:t>
            </a:r>
          </a:p>
        </p:txBody>
      </p:sp>
      <p:sp>
        <p:nvSpPr>
          <p:cNvPr id="45" name="TextBox 45"/>
          <p:cNvSpPr txBox="1"/>
          <p:nvPr/>
        </p:nvSpPr>
        <p:spPr>
          <a:xfrm>
            <a:off x="10226347" y="6587748"/>
            <a:ext cx="2438580"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Medical Certificate</a:t>
            </a:r>
          </a:p>
        </p:txBody>
      </p:sp>
      <p:sp>
        <p:nvSpPr>
          <p:cNvPr id="46" name="TextBox 46"/>
          <p:cNvSpPr txBox="1"/>
          <p:nvPr/>
        </p:nvSpPr>
        <p:spPr>
          <a:xfrm>
            <a:off x="12423996" y="4351858"/>
            <a:ext cx="2438580" cy="736498"/>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Check Listed in National Register</a:t>
            </a:r>
          </a:p>
        </p:txBody>
      </p:sp>
      <p:sp>
        <p:nvSpPr>
          <p:cNvPr id="47" name="TextBox 47"/>
          <p:cNvSpPr txBox="1"/>
          <p:nvPr/>
        </p:nvSpPr>
        <p:spPr>
          <a:xfrm>
            <a:off x="14620822" y="6587748"/>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Testing Notification and Consent</a:t>
            </a:r>
          </a:p>
        </p:txBody>
      </p:sp>
      <p:sp>
        <p:nvSpPr>
          <p:cNvPr id="48" name="TextBox 48"/>
          <p:cNvSpPr txBox="1"/>
          <p:nvPr/>
        </p:nvSpPr>
        <p:spPr>
          <a:xfrm>
            <a:off x="1228598" y="6768177"/>
            <a:ext cx="2440226"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CDL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941250" cy="865744"/>
            <a:chOff x="0" y="0"/>
            <a:chExt cx="5254999"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8" y="124384"/>
              <a:ext cx="4129041"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1207751"/>
          </a:xfrm>
          <a:prstGeom prst="rect">
            <a:avLst/>
          </a:prstGeom>
        </p:spPr>
        <p:txBody>
          <a:bodyPr lIns="0" tIns="0" rIns="0" bIns="0" rtlCol="0" anchor="t">
            <a:spAutoFit/>
          </a:bodyPr>
          <a:lstStyle/>
          <a:p>
            <a:pPr algn="ctr">
              <a:lnSpc>
                <a:spcPts val="4783"/>
              </a:lnSpc>
            </a:pPr>
            <a:r>
              <a:rPr lang="en-US" sz="4348" b="1">
                <a:solidFill>
                  <a:srgbClr val="FFFFFF"/>
                </a:solidFill>
                <a:latin typeface="Garet Bold"/>
                <a:ea typeface="Garet Bold"/>
                <a:cs typeface="Garet Bold"/>
                <a:sym typeface="Garet Bold"/>
              </a:rPr>
              <a:t>INQUIRY FOR STATE AGENCY </a:t>
            </a:r>
            <a:r>
              <a:rPr lang="en-US" sz="4348" b="1">
                <a:solidFill>
                  <a:srgbClr val="FF001B"/>
                </a:solidFill>
                <a:latin typeface="Garet Bold"/>
                <a:ea typeface="Garet Bold"/>
                <a:cs typeface="Garet Bold"/>
                <a:sym typeface="Garet Bold"/>
              </a:rPr>
              <a:t>FOR PERSONAL DATA</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820602" y="9255479"/>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3120027"/>
            <a:ext cx="10899962" cy="4785244"/>
            <a:chOff x="0" y="0"/>
            <a:chExt cx="2254321" cy="989680"/>
          </a:xfrm>
        </p:grpSpPr>
        <p:sp>
          <p:nvSpPr>
            <p:cNvPr id="11" name="Freeform 11"/>
            <p:cNvSpPr/>
            <p:nvPr/>
          </p:nvSpPr>
          <p:spPr>
            <a:xfrm>
              <a:off x="0" y="0"/>
              <a:ext cx="2254321" cy="989680"/>
            </a:xfrm>
            <a:custGeom>
              <a:avLst/>
              <a:gdLst/>
              <a:ahLst/>
              <a:cxnLst/>
              <a:rect l="l" t="t" r="r" b="b"/>
              <a:pathLst>
                <a:path w="2254321" h="989680">
                  <a:moveTo>
                    <a:pt x="28411" y="0"/>
                  </a:moveTo>
                  <a:lnTo>
                    <a:pt x="2225910" y="0"/>
                  </a:lnTo>
                  <a:cubicBezTo>
                    <a:pt x="2233445" y="0"/>
                    <a:pt x="2240672" y="2993"/>
                    <a:pt x="2246000" y="8321"/>
                  </a:cubicBezTo>
                  <a:cubicBezTo>
                    <a:pt x="2251328" y="13649"/>
                    <a:pt x="2254321" y="20876"/>
                    <a:pt x="2254321" y="28411"/>
                  </a:cubicBezTo>
                  <a:lnTo>
                    <a:pt x="2254321" y="961269"/>
                  </a:lnTo>
                  <a:cubicBezTo>
                    <a:pt x="2254321" y="976960"/>
                    <a:pt x="2241601" y="989680"/>
                    <a:pt x="2225910" y="989680"/>
                  </a:cubicBezTo>
                  <a:lnTo>
                    <a:pt x="28411" y="989680"/>
                  </a:lnTo>
                  <a:cubicBezTo>
                    <a:pt x="12720" y="989680"/>
                    <a:pt x="0" y="976960"/>
                    <a:pt x="0" y="961269"/>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008730"/>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3362620"/>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3362620"/>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3362620"/>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3362620"/>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3362620"/>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4155766"/>
            <a:ext cx="10223493" cy="3181745"/>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Inquiring with a State Agency for Personal Data as part of the hiring process for truck drivers involves checking various records and databases to ensure the suitability and compliance of candidates. This can include driving records, criminal history, and other personal data managed by state agencies.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pSp>
        <p:nvGrpSpPr>
          <p:cNvPr id="2" name="Group 2"/>
          <p:cNvGrpSpPr/>
          <p:nvPr/>
        </p:nvGrpSpPr>
        <p:grpSpPr>
          <a:xfrm>
            <a:off x="6233140" y="1127622"/>
            <a:ext cx="7680637" cy="1991100"/>
            <a:chOff x="0" y="0"/>
            <a:chExt cx="1567681" cy="406400"/>
          </a:xfrm>
        </p:grpSpPr>
        <p:sp>
          <p:nvSpPr>
            <p:cNvPr id="3" name="Freeform 3"/>
            <p:cNvSpPr/>
            <p:nvPr/>
          </p:nvSpPr>
          <p:spPr>
            <a:xfrm>
              <a:off x="0" y="0"/>
              <a:ext cx="1567681" cy="406400"/>
            </a:xfrm>
            <a:custGeom>
              <a:avLst/>
              <a:gdLst/>
              <a:ahLst/>
              <a:cxnLst/>
              <a:rect l="l" t="t" r="r" b="b"/>
              <a:pathLst>
                <a:path w="1567681" h="406400">
                  <a:moveTo>
                    <a:pt x="1364481" y="0"/>
                  </a:moveTo>
                  <a:cubicBezTo>
                    <a:pt x="1476706" y="0"/>
                    <a:pt x="1567681" y="90976"/>
                    <a:pt x="1567681" y="203200"/>
                  </a:cubicBezTo>
                  <a:cubicBezTo>
                    <a:pt x="1567681" y="315424"/>
                    <a:pt x="1476706" y="406400"/>
                    <a:pt x="1364481" y="406400"/>
                  </a:cubicBezTo>
                  <a:lnTo>
                    <a:pt x="203200" y="406400"/>
                  </a:lnTo>
                  <a:cubicBezTo>
                    <a:pt x="90976" y="406400"/>
                    <a:pt x="0" y="315424"/>
                    <a:pt x="0" y="203200"/>
                  </a:cubicBezTo>
                  <a:cubicBezTo>
                    <a:pt x="0" y="90976"/>
                    <a:pt x="90976" y="0"/>
                    <a:pt x="203200" y="0"/>
                  </a:cubicBezTo>
                  <a:close/>
                </a:path>
              </a:pathLst>
            </a:custGeom>
            <a:solidFill>
              <a:srgbClr val="520000"/>
            </a:solidFill>
          </p:spPr>
        </p:sp>
        <p:sp>
          <p:nvSpPr>
            <p:cNvPr id="4" name="TextBox 4"/>
            <p:cNvSpPr txBox="1"/>
            <p:nvPr/>
          </p:nvSpPr>
          <p:spPr>
            <a:xfrm>
              <a:off x="0" y="-28575"/>
              <a:ext cx="1567681" cy="434975"/>
            </a:xfrm>
            <a:prstGeom prst="rect">
              <a:avLst/>
            </a:prstGeom>
          </p:spPr>
          <p:txBody>
            <a:bodyPr lIns="50800" tIns="50800" rIns="50800" bIns="50800" rtlCol="0" anchor="ctr"/>
            <a:lstStyle/>
            <a:p>
              <a:pPr algn="ctr">
                <a:lnSpc>
                  <a:spcPts val="2372"/>
                </a:lnSpc>
              </a:pPr>
              <a:endParaRPr/>
            </a:p>
          </p:txBody>
        </p:sp>
      </p:grpSp>
      <p:sp>
        <p:nvSpPr>
          <p:cNvPr id="5" name="Freeform 5"/>
          <p:cNvSpPr/>
          <p:nvPr/>
        </p:nvSpPr>
        <p:spPr>
          <a:xfrm rot="1605981">
            <a:off x="2198015" y="7658067"/>
            <a:ext cx="2393022" cy="676029"/>
          </a:xfrm>
          <a:custGeom>
            <a:avLst/>
            <a:gdLst/>
            <a:ahLst/>
            <a:cxnLst/>
            <a:rect l="l" t="t" r="r" b="b"/>
            <a:pathLst>
              <a:path w="2393022" h="676029">
                <a:moveTo>
                  <a:pt x="0" y="0"/>
                </a:moveTo>
                <a:lnTo>
                  <a:pt x="2393022" y="0"/>
                </a:lnTo>
                <a:lnTo>
                  <a:pt x="2393022" y="676029"/>
                </a:lnTo>
                <a:lnTo>
                  <a:pt x="0" y="676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9988854" flipH="1">
            <a:off x="3261892" y="1785158"/>
            <a:ext cx="2393022" cy="676029"/>
          </a:xfrm>
          <a:custGeom>
            <a:avLst/>
            <a:gdLst/>
            <a:ahLst/>
            <a:cxnLst/>
            <a:rect l="l" t="t" r="r" b="b"/>
            <a:pathLst>
              <a:path w="2393022" h="676029">
                <a:moveTo>
                  <a:pt x="2393022" y="0"/>
                </a:moveTo>
                <a:lnTo>
                  <a:pt x="0" y="0"/>
                </a:lnTo>
                <a:lnTo>
                  <a:pt x="0" y="676028"/>
                </a:lnTo>
                <a:lnTo>
                  <a:pt x="2393022" y="676028"/>
                </a:lnTo>
                <a:lnTo>
                  <a:pt x="239302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789841" y="4639302"/>
            <a:ext cx="1889071" cy="517133"/>
          </a:xfrm>
          <a:custGeom>
            <a:avLst/>
            <a:gdLst/>
            <a:ahLst/>
            <a:cxnLst/>
            <a:rect l="l" t="t" r="r" b="b"/>
            <a:pathLst>
              <a:path w="1889071" h="517133">
                <a:moveTo>
                  <a:pt x="0" y="0"/>
                </a:moveTo>
                <a:lnTo>
                  <a:pt x="1889072" y="0"/>
                </a:lnTo>
                <a:lnTo>
                  <a:pt x="1889072" y="517133"/>
                </a:lnTo>
                <a:lnTo>
                  <a:pt x="0" y="5171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208840" y="2762309"/>
            <a:ext cx="4491939" cy="449193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4332"/>
                </a:lnSpc>
              </a:pPr>
              <a:endParaRPr/>
            </a:p>
          </p:txBody>
        </p:sp>
      </p:grpSp>
      <p:grpSp>
        <p:nvGrpSpPr>
          <p:cNvPr id="11" name="Group 11"/>
          <p:cNvGrpSpPr/>
          <p:nvPr/>
        </p:nvGrpSpPr>
        <p:grpSpPr>
          <a:xfrm>
            <a:off x="1594749" y="3148218"/>
            <a:ext cx="3720120" cy="372012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3" name="TextBox 13"/>
            <p:cNvSpPr txBox="1"/>
            <p:nvPr/>
          </p:nvSpPr>
          <p:spPr>
            <a:xfrm>
              <a:off x="76200" y="-28575"/>
              <a:ext cx="660400" cy="765175"/>
            </a:xfrm>
            <a:prstGeom prst="rect">
              <a:avLst/>
            </a:prstGeom>
          </p:spPr>
          <p:txBody>
            <a:bodyPr lIns="50800" tIns="50800" rIns="50800" bIns="50800" rtlCol="0" anchor="ctr"/>
            <a:lstStyle/>
            <a:p>
              <a:pPr algn="ctr">
                <a:lnSpc>
                  <a:spcPts val="5249"/>
                </a:lnSpc>
              </a:pPr>
              <a:r>
                <a:rPr lang="en-US" sz="3499" b="1" spc="104">
                  <a:solidFill>
                    <a:srgbClr val="FFFFFF"/>
                  </a:solidFill>
                  <a:latin typeface="Aileron Bold"/>
                  <a:ea typeface="Aileron Bold"/>
                  <a:cs typeface="Aileron Bold"/>
                  <a:sym typeface="Aileron Bold"/>
                </a:rPr>
                <a:t>Purpose of Inquiry</a:t>
              </a:r>
            </a:p>
          </p:txBody>
        </p:sp>
      </p:grpSp>
      <p:sp>
        <p:nvSpPr>
          <p:cNvPr id="14" name="Freeform 14"/>
          <p:cNvSpPr/>
          <p:nvPr/>
        </p:nvSpPr>
        <p:spPr>
          <a:xfrm rot="4826484">
            <a:off x="12973272" y="5112163"/>
            <a:ext cx="6684287" cy="6684287"/>
          </a:xfrm>
          <a:custGeom>
            <a:avLst/>
            <a:gdLst/>
            <a:ahLst/>
            <a:cxnLst/>
            <a:rect l="l" t="t" r="r" b="b"/>
            <a:pathLst>
              <a:path w="6684287" h="6684287">
                <a:moveTo>
                  <a:pt x="0" y="0"/>
                </a:moveTo>
                <a:lnTo>
                  <a:pt x="6684287" y="0"/>
                </a:lnTo>
                <a:lnTo>
                  <a:pt x="6684287" y="6684288"/>
                </a:lnTo>
                <a:lnTo>
                  <a:pt x="0" y="6684288"/>
                </a:lnTo>
                <a:lnTo>
                  <a:pt x="0" y="0"/>
                </a:lnTo>
                <a:close/>
              </a:path>
            </a:pathLst>
          </a:custGeom>
          <a:blipFill>
            <a:blip r:embed="rId6">
              <a:alphaModFix amt="49000"/>
              <a:extLst>
                <a:ext uri="{96DAC541-7B7A-43D3-8B79-37D633B846F1}">
                  <asvg:svgBlip xmlns:asvg="http://schemas.microsoft.com/office/drawing/2016/SVG/main" r:embed="rId7"/>
                </a:ext>
              </a:extLst>
            </a:blip>
            <a:stretch>
              <a:fillRect/>
            </a:stretch>
          </a:blipFill>
        </p:spPr>
      </p:sp>
      <p:sp>
        <p:nvSpPr>
          <p:cNvPr id="15" name="Freeform 15"/>
          <p:cNvSpPr/>
          <p:nvPr/>
        </p:nvSpPr>
        <p:spPr>
          <a:xfrm>
            <a:off x="12973272" y="-1368768"/>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6519333" y="1344979"/>
            <a:ext cx="7108251" cy="1417330"/>
          </a:xfrm>
          <a:prstGeom prst="rect">
            <a:avLst/>
          </a:prstGeom>
        </p:spPr>
        <p:txBody>
          <a:bodyPr lIns="0" tIns="0" rIns="0" bIns="0" rtlCol="0" anchor="t">
            <a:spAutoFit/>
          </a:bodyPr>
          <a:lstStyle/>
          <a:p>
            <a:pPr algn="ctr">
              <a:lnSpc>
                <a:spcPts val="3824"/>
              </a:lnSpc>
              <a:spcBef>
                <a:spcPct val="0"/>
              </a:spcBef>
            </a:pPr>
            <a:r>
              <a:rPr lang="en-US" sz="2549" b="1" spc="76">
                <a:solidFill>
                  <a:srgbClr val="FFFFFF"/>
                </a:solidFill>
                <a:latin typeface="Aileron Bold"/>
                <a:ea typeface="Aileron Bold"/>
                <a:cs typeface="Aileron Bold"/>
                <a:sym typeface="Aileron Bold"/>
              </a:rPr>
              <a:t>Driving History:</a:t>
            </a:r>
            <a:r>
              <a:rPr lang="en-US" sz="2549" spc="76">
                <a:solidFill>
                  <a:srgbClr val="FFFFFF"/>
                </a:solidFill>
                <a:latin typeface="Aileron"/>
                <a:ea typeface="Aileron"/>
                <a:cs typeface="Aileron"/>
                <a:sym typeface="Aileron"/>
              </a:rPr>
              <a:t> To assess the driver’s safety record, including accidents, traffic violations, and any license suspensions or revocations.</a:t>
            </a:r>
          </a:p>
        </p:txBody>
      </p:sp>
      <p:grpSp>
        <p:nvGrpSpPr>
          <p:cNvPr id="17" name="Group 17"/>
          <p:cNvGrpSpPr/>
          <p:nvPr/>
        </p:nvGrpSpPr>
        <p:grpSpPr>
          <a:xfrm>
            <a:off x="7941811" y="3735938"/>
            <a:ext cx="7999579" cy="2445864"/>
            <a:chOff x="0" y="0"/>
            <a:chExt cx="1725172" cy="527470"/>
          </a:xfrm>
        </p:grpSpPr>
        <p:sp>
          <p:nvSpPr>
            <p:cNvPr id="18" name="Freeform 18"/>
            <p:cNvSpPr/>
            <p:nvPr/>
          </p:nvSpPr>
          <p:spPr>
            <a:xfrm>
              <a:off x="0" y="0"/>
              <a:ext cx="1725172" cy="527470"/>
            </a:xfrm>
            <a:custGeom>
              <a:avLst/>
              <a:gdLst/>
              <a:ahLst/>
              <a:cxnLst/>
              <a:rect l="l" t="t" r="r" b="b"/>
              <a:pathLst>
                <a:path w="1725172" h="527470">
                  <a:moveTo>
                    <a:pt x="1521972" y="0"/>
                  </a:moveTo>
                  <a:cubicBezTo>
                    <a:pt x="1634197" y="0"/>
                    <a:pt x="1725172" y="118078"/>
                    <a:pt x="1725172" y="263735"/>
                  </a:cubicBezTo>
                  <a:cubicBezTo>
                    <a:pt x="1725172" y="409392"/>
                    <a:pt x="1634197" y="527470"/>
                    <a:pt x="1521972" y="527470"/>
                  </a:cubicBezTo>
                  <a:lnTo>
                    <a:pt x="203200" y="527470"/>
                  </a:lnTo>
                  <a:cubicBezTo>
                    <a:pt x="90976" y="527470"/>
                    <a:pt x="0" y="409392"/>
                    <a:pt x="0" y="263735"/>
                  </a:cubicBezTo>
                  <a:cubicBezTo>
                    <a:pt x="0" y="118078"/>
                    <a:pt x="90976" y="0"/>
                    <a:pt x="203200" y="0"/>
                  </a:cubicBezTo>
                  <a:close/>
                </a:path>
              </a:pathLst>
            </a:custGeom>
            <a:solidFill>
              <a:srgbClr val="520000"/>
            </a:solidFill>
          </p:spPr>
        </p:sp>
        <p:sp>
          <p:nvSpPr>
            <p:cNvPr id="19" name="TextBox 19"/>
            <p:cNvSpPr txBox="1"/>
            <p:nvPr/>
          </p:nvSpPr>
          <p:spPr>
            <a:xfrm>
              <a:off x="0" y="-28575"/>
              <a:ext cx="1725172" cy="556045"/>
            </a:xfrm>
            <a:prstGeom prst="rect">
              <a:avLst/>
            </a:prstGeom>
          </p:spPr>
          <p:txBody>
            <a:bodyPr lIns="50800" tIns="50800" rIns="50800" bIns="50800" rtlCol="0" anchor="ctr"/>
            <a:lstStyle/>
            <a:p>
              <a:pPr algn="ctr">
                <a:lnSpc>
                  <a:spcPts val="2372"/>
                </a:lnSpc>
              </a:pPr>
              <a:endParaRPr/>
            </a:p>
          </p:txBody>
        </p:sp>
      </p:grpSp>
      <p:sp>
        <p:nvSpPr>
          <p:cNvPr id="20" name="TextBox 20"/>
          <p:cNvSpPr txBox="1"/>
          <p:nvPr/>
        </p:nvSpPr>
        <p:spPr>
          <a:xfrm>
            <a:off x="8500435" y="4056420"/>
            <a:ext cx="6882330" cy="1739275"/>
          </a:xfrm>
          <a:prstGeom prst="rect">
            <a:avLst/>
          </a:prstGeom>
        </p:spPr>
        <p:txBody>
          <a:bodyPr lIns="0" tIns="0" rIns="0" bIns="0" rtlCol="0" anchor="t">
            <a:spAutoFit/>
          </a:bodyPr>
          <a:lstStyle/>
          <a:p>
            <a:pPr algn="ctr">
              <a:lnSpc>
                <a:spcPts val="3524"/>
              </a:lnSpc>
              <a:spcBef>
                <a:spcPct val="0"/>
              </a:spcBef>
            </a:pPr>
            <a:r>
              <a:rPr lang="en-US" sz="2349" b="1" spc="70">
                <a:solidFill>
                  <a:srgbClr val="FFFFFF"/>
                </a:solidFill>
                <a:latin typeface="Aileron Bold"/>
                <a:ea typeface="Aileron Bold"/>
                <a:cs typeface="Aileron Bold"/>
                <a:sym typeface="Aileron Bold"/>
              </a:rPr>
              <a:t>Criminal History: </a:t>
            </a:r>
            <a:r>
              <a:rPr lang="en-US" sz="2349" spc="70">
                <a:solidFill>
                  <a:srgbClr val="FFFFFF"/>
                </a:solidFill>
                <a:latin typeface="Aileron"/>
                <a:ea typeface="Aileron"/>
                <a:cs typeface="Aileron"/>
                <a:sym typeface="Aileron"/>
              </a:rPr>
              <a:t>To identify any criminal records that might affect the driver’s suitability for transporting goods, especially hazardous materials or operating in sensitive environments.</a:t>
            </a:r>
          </a:p>
        </p:txBody>
      </p:sp>
      <p:grpSp>
        <p:nvGrpSpPr>
          <p:cNvPr id="21" name="Group 21"/>
          <p:cNvGrpSpPr/>
          <p:nvPr/>
        </p:nvGrpSpPr>
        <p:grpSpPr>
          <a:xfrm>
            <a:off x="5077183" y="7282823"/>
            <a:ext cx="7896089" cy="1681298"/>
            <a:chOff x="0" y="0"/>
            <a:chExt cx="1601326" cy="340967"/>
          </a:xfrm>
        </p:grpSpPr>
        <p:sp>
          <p:nvSpPr>
            <p:cNvPr id="22" name="Freeform 22"/>
            <p:cNvSpPr/>
            <p:nvPr/>
          </p:nvSpPr>
          <p:spPr>
            <a:xfrm>
              <a:off x="0" y="0"/>
              <a:ext cx="1601326" cy="340967"/>
            </a:xfrm>
            <a:custGeom>
              <a:avLst/>
              <a:gdLst/>
              <a:ahLst/>
              <a:cxnLst/>
              <a:rect l="l" t="t" r="r" b="b"/>
              <a:pathLst>
                <a:path w="1601326" h="340967">
                  <a:moveTo>
                    <a:pt x="1398126" y="0"/>
                  </a:moveTo>
                  <a:cubicBezTo>
                    <a:pt x="1510350" y="0"/>
                    <a:pt x="1601326" y="76328"/>
                    <a:pt x="1601326" y="170484"/>
                  </a:cubicBezTo>
                  <a:cubicBezTo>
                    <a:pt x="1601326" y="264639"/>
                    <a:pt x="1510350" y="340967"/>
                    <a:pt x="1398126" y="340967"/>
                  </a:cubicBezTo>
                  <a:lnTo>
                    <a:pt x="203200" y="340967"/>
                  </a:lnTo>
                  <a:cubicBezTo>
                    <a:pt x="90976" y="340967"/>
                    <a:pt x="0" y="264639"/>
                    <a:pt x="0" y="170484"/>
                  </a:cubicBezTo>
                  <a:cubicBezTo>
                    <a:pt x="0" y="76328"/>
                    <a:pt x="90976" y="0"/>
                    <a:pt x="203200" y="0"/>
                  </a:cubicBezTo>
                  <a:close/>
                </a:path>
              </a:pathLst>
            </a:custGeom>
            <a:solidFill>
              <a:srgbClr val="520000"/>
            </a:solidFill>
          </p:spPr>
        </p:sp>
        <p:sp>
          <p:nvSpPr>
            <p:cNvPr id="23" name="TextBox 23"/>
            <p:cNvSpPr txBox="1"/>
            <p:nvPr/>
          </p:nvSpPr>
          <p:spPr>
            <a:xfrm>
              <a:off x="0" y="-28575"/>
              <a:ext cx="1601326" cy="369542"/>
            </a:xfrm>
            <a:prstGeom prst="rect">
              <a:avLst/>
            </a:prstGeom>
          </p:spPr>
          <p:txBody>
            <a:bodyPr lIns="50800" tIns="50800" rIns="50800" bIns="50800" rtlCol="0" anchor="ctr"/>
            <a:lstStyle/>
            <a:p>
              <a:pPr algn="ctr">
                <a:lnSpc>
                  <a:spcPts val="2372"/>
                </a:lnSpc>
              </a:pPr>
              <a:endParaRPr/>
            </a:p>
          </p:txBody>
        </p:sp>
      </p:grpSp>
      <p:sp>
        <p:nvSpPr>
          <p:cNvPr id="24" name="TextBox 24"/>
          <p:cNvSpPr txBox="1"/>
          <p:nvPr/>
        </p:nvSpPr>
        <p:spPr>
          <a:xfrm>
            <a:off x="5545340" y="7435856"/>
            <a:ext cx="6898158" cy="1301125"/>
          </a:xfrm>
          <a:prstGeom prst="rect">
            <a:avLst/>
          </a:prstGeom>
        </p:spPr>
        <p:txBody>
          <a:bodyPr lIns="0" tIns="0" rIns="0" bIns="0" rtlCol="0" anchor="t">
            <a:spAutoFit/>
          </a:bodyPr>
          <a:lstStyle/>
          <a:p>
            <a:pPr algn="ctr">
              <a:lnSpc>
                <a:spcPts val="3524"/>
              </a:lnSpc>
              <a:spcBef>
                <a:spcPct val="0"/>
              </a:spcBef>
            </a:pPr>
            <a:r>
              <a:rPr lang="en-US" sz="2349" b="1" spc="70">
                <a:solidFill>
                  <a:srgbClr val="FFFFFF"/>
                </a:solidFill>
                <a:latin typeface="Aileron Bold"/>
                <a:ea typeface="Aileron Bold"/>
                <a:cs typeface="Aileron Bold"/>
                <a:sym typeface="Aileron Bold"/>
              </a:rPr>
              <a:t>License Verification: </a:t>
            </a:r>
            <a:r>
              <a:rPr lang="en-US" sz="2349" spc="70">
                <a:solidFill>
                  <a:srgbClr val="FFFFFF"/>
                </a:solidFill>
                <a:latin typeface="Aileron"/>
                <a:ea typeface="Aileron"/>
                <a:cs typeface="Aileron"/>
                <a:sym typeface="Aileron"/>
              </a:rPr>
              <a:t>To confirm that the driver possesses a valid Commercial Driver’s License (CDL) and any necessary endorsements.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09104" y="4842332"/>
            <a:ext cx="13208954"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3020827" y="790501"/>
            <a:ext cx="12246346" cy="1030605"/>
            <a:chOff x="0" y="0"/>
            <a:chExt cx="16328461" cy="1374140"/>
          </a:xfrm>
        </p:grpSpPr>
        <p:sp>
          <p:nvSpPr>
            <p:cNvPr id="4" name="TextBox 4"/>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5" name="TextBox 5"/>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6" name="Group 6"/>
          <p:cNvGrpSpPr/>
          <p:nvPr/>
        </p:nvGrpSpPr>
        <p:grpSpPr>
          <a:xfrm>
            <a:off x="16192500" y="10137246"/>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flipV="1">
            <a:off x="4980289" y="4848732"/>
            <a:ext cx="0" cy="762785"/>
          </a:xfrm>
          <a:prstGeom prst="line">
            <a:avLst/>
          </a:prstGeom>
          <a:ln w="66675" cap="flat">
            <a:solidFill>
              <a:srgbClr val="520000"/>
            </a:solidFill>
            <a:prstDash val="solid"/>
            <a:headEnd type="none" w="sm" len="sm"/>
            <a:tailEnd type="none" w="sm" len="sm"/>
          </a:ln>
        </p:spPr>
      </p:sp>
      <p:sp>
        <p:nvSpPr>
          <p:cNvPr id="13" name="AutoShape 13"/>
          <p:cNvSpPr/>
          <p:nvPr/>
        </p:nvSpPr>
        <p:spPr>
          <a:xfrm flipV="1">
            <a:off x="11321816" y="4501907"/>
            <a:ext cx="0" cy="762785"/>
          </a:xfrm>
          <a:prstGeom prst="line">
            <a:avLst/>
          </a:prstGeom>
          <a:ln w="66675" cap="flat">
            <a:solidFill>
              <a:srgbClr val="520000"/>
            </a:solidFill>
            <a:prstDash val="solid"/>
            <a:headEnd type="none" w="sm" len="sm"/>
            <a:tailEnd type="none" w="sm" len="sm"/>
          </a:ln>
        </p:spPr>
      </p:sp>
      <p:sp>
        <p:nvSpPr>
          <p:cNvPr id="14" name="AutoShape 14"/>
          <p:cNvSpPr/>
          <p:nvPr/>
        </p:nvSpPr>
        <p:spPr>
          <a:xfrm flipV="1">
            <a:off x="13518612" y="4501907"/>
            <a:ext cx="0" cy="762785"/>
          </a:xfrm>
          <a:prstGeom prst="line">
            <a:avLst/>
          </a:prstGeom>
          <a:ln w="66675" cap="flat">
            <a:solidFill>
              <a:srgbClr val="520000"/>
            </a:solidFill>
            <a:prstDash val="solid"/>
            <a:headEnd type="none" w="sm" len="sm"/>
            <a:tailEnd type="none" w="sm" len="sm"/>
          </a:ln>
        </p:spPr>
      </p:sp>
      <p:grpSp>
        <p:nvGrpSpPr>
          <p:cNvPr id="15" name="Group 15"/>
          <p:cNvGrpSpPr/>
          <p:nvPr/>
        </p:nvGrpSpPr>
        <p:grpSpPr>
          <a:xfrm>
            <a:off x="13117317" y="5203332"/>
            <a:ext cx="801836" cy="8018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
        <p:nvSpPr>
          <p:cNvPr id="18" name="AutoShape 18"/>
          <p:cNvSpPr/>
          <p:nvPr/>
        </p:nvSpPr>
        <p:spPr>
          <a:xfrm flipV="1">
            <a:off x="15715408" y="4501907"/>
            <a:ext cx="0" cy="762785"/>
          </a:xfrm>
          <a:prstGeom prst="line">
            <a:avLst/>
          </a:prstGeom>
          <a:ln w="66675" cap="flat">
            <a:solidFill>
              <a:srgbClr val="520000"/>
            </a:solidFill>
            <a:prstDash val="solid"/>
            <a:headEnd type="none" w="sm" len="sm"/>
            <a:tailEnd type="none" w="sm" len="sm"/>
          </a:ln>
        </p:spPr>
      </p:sp>
      <p:grpSp>
        <p:nvGrpSpPr>
          <p:cNvPr id="19" name="Group 19"/>
          <p:cNvGrpSpPr/>
          <p:nvPr/>
        </p:nvGrpSpPr>
        <p:grpSpPr>
          <a:xfrm>
            <a:off x="4579371" y="5611517"/>
            <a:ext cx="801836" cy="801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22" name="Group 22"/>
          <p:cNvGrpSpPr/>
          <p:nvPr/>
        </p:nvGrpSpPr>
        <p:grpSpPr>
          <a:xfrm>
            <a:off x="10921372" y="3757309"/>
            <a:ext cx="801836" cy="80183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25" name="Group 25"/>
          <p:cNvGrpSpPr/>
          <p:nvPr/>
        </p:nvGrpSpPr>
        <p:grpSpPr>
          <a:xfrm>
            <a:off x="15313261" y="3757309"/>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grpSp>
        <p:nvGrpSpPr>
          <p:cNvPr id="28" name="Group 28"/>
          <p:cNvGrpSpPr/>
          <p:nvPr/>
        </p:nvGrpSpPr>
        <p:grpSpPr>
          <a:xfrm>
            <a:off x="2160694" y="3738412"/>
            <a:ext cx="763495" cy="76349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1" name="TextBox 31"/>
          <p:cNvSpPr txBox="1"/>
          <p:nvPr/>
        </p:nvSpPr>
        <p:spPr>
          <a:xfrm>
            <a:off x="2453989" y="3833662"/>
            <a:ext cx="148946"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a:t>
            </a:r>
          </a:p>
        </p:txBody>
      </p:sp>
      <p:sp>
        <p:nvSpPr>
          <p:cNvPr id="32" name="AutoShape 32"/>
          <p:cNvSpPr/>
          <p:nvPr/>
        </p:nvSpPr>
        <p:spPr>
          <a:xfrm flipV="1">
            <a:off x="2542442" y="4501907"/>
            <a:ext cx="0" cy="762785"/>
          </a:xfrm>
          <a:prstGeom prst="line">
            <a:avLst/>
          </a:prstGeom>
          <a:ln w="66675" cap="flat">
            <a:solidFill>
              <a:srgbClr val="3B0006"/>
            </a:solidFill>
            <a:prstDash val="solid"/>
            <a:headEnd type="none" w="sm" len="sm"/>
            <a:tailEnd type="none" w="sm" len="sm"/>
          </a:ln>
        </p:spPr>
      </p:sp>
      <p:sp>
        <p:nvSpPr>
          <p:cNvPr id="33" name="AutoShape 33"/>
          <p:cNvSpPr/>
          <p:nvPr/>
        </p:nvSpPr>
        <p:spPr>
          <a:xfrm flipV="1">
            <a:off x="7048875" y="4611865"/>
            <a:ext cx="0" cy="762785"/>
          </a:xfrm>
          <a:prstGeom prst="line">
            <a:avLst/>
          </a:prstGeom>
          <a:ln w="66675" cap="flat">
            <a:solidFill>
              <a:srgbClr val="520000"/>
            </a:solidFill>
            <a:prstDash val="solid"/>
            <a:headEnd type="none" w="sm" len="sm"/>
            <a:tailEnd type="none" w="sm" len="sm"/>
          </a:ln>
        </p:spPr>
      </p:sp>
      <p:grpSp>
        <p:nvGrpSpPr>
          <p:cNvPr id="34" name="Group 34"/>
          <p:cNvGrpSpPr/>
          <p:nvPr/>
        </p:nvGrpSpPr>
        <p:grpSpPr>
          <a:xfrm>
            <a:off x="6648431" y="3867267"/>
            <a:ext cx="801836" cy="80183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6" name="TextBox 3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sp>
        <p:nvSpPr>
          <p:cNvPr id="37" name="AutoShape 37"/>
          <p:cNvSpPr/>
          <p:nvPr/>
        </p:nvSpPr>
        <p:spPr>
          <a:xfrm flipH="1" flipV="1">
            <a:off x="9278790" y="4222984"/>
            <a:ext cx="6950" cy="1346783"/>
          </a:xfrm>
          <a:prstGeom prst="line">
            <a:avLst/>
          </a:prstGeom>
          <a:ln w="114300" cap="flat">
            <a:solidFill>
              <a:srgbClr val="FF001B"/>
            </a:solidFill>
            <a:prstDash val="solid"/>
            <a:headEnd type="none" w="sm" len="sm"/>
            <a:tailEnd type="none" w="sm" len="sm"/>
          </a:ln>
        </p:spPr>
      </p:sp>
      <p:grpSp>
        <p:nvGrpSpPr>
          <p:cNvPr id="38" name="Group 38"/>
          <p:cNvGrpSpPr/>
          <p:nvPr/>
        </p:nvGrpSpPr>
        <p:grpSpPr>
          <a:xfrm>
            <a:off x="8324520" y="5569767"/>
            <a:ext cx="1871225" cy="18712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0" name="TextBox 40"/>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1" name="TextBox 41"/>
          <p:cNvSpPr txBox="1"/>
          <p:nvPr/>
        </p:nvSpPr>
        <p:spPr>
          <a:xfrm>
            <a:off x="8885561" y="5874595"/>
            <a:ext cx="365047"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4</a:t>
            </a:r>
          </a:p>
        </p:txBody>
      </p:sp>
      <p:sp>
        <p:nvSpPr>
          <p:cNvPr id="42" name="TextBox 42"/>
          <p:cNvSpPr txBox="1"/>
          <p:nvPr/>
        </p:nvSpPr>
        <p:spPr>
          <a:xfrm>
            <a:off x="3745285" y="3703768"/>
            <a:ext cx="2542562"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 Employment Drug Alcohol Test</a:t>
            </a:r>
          </a:p>
        </p:txBody>
      </p:sp>
      <p:sp>
        <p:nvSpPr>
          <p:cNvPr id="43" name="TextBox 43"/>
          <p:cNvSpPr txBox="1"/>
          <p:nvPr/>
        </p:nvSpPr>
        <p:spPr>
          <a:xfrm>
            <a:off x="5874069" y="5938492"/>
            <a:ext cx="2193277"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Inquire for State Agency for Personal Data</a:t>
            </a:r>
          </a:p>
        </p:txBody>
      </p:sp>
      <p:sp>
        <p:nvSpPr>
          <p:cNvPr id="44" name="TextBox 44"/>
          <p:cNvSpPr txBox="1"/>
          <p:nvPr/>
        </p:nvSpPr>
        <p:spPr>
          <a:xfrm>
            <a:off x="7007313" y="2337310"/>
            <a:ext cx="4572544" cy="1799654"/>
          </a:xfrm>
          <a:prstGeom prst="rect">
            <a:avLst/>
          </a:prstGeom>
        </p:spPr>
        <p:txBody>
          <a:bodyPr lIns="0" tIns="0" rIns="0" bIns="0" rtlCol="0" anchor="t">
            <a:spAutoFit/>
          </a:bodyPr>
          <a:lstStyle/>
          <a:p>
            <a:pPr algn="ctr">
              <a:lnSpc>
                <a:spcPts val="7289"/>
              </a:lnSpc>
            </a:pPr>
            <a:r>
              <a:rPr lang="en-US" sz="4859" spc="145">
                <a:solidFill>
                  <a:srgbClr val="FEFEFE"/>
                </a:solidFill>
                <a:latin typeface="Aileron"/>
                <a:ea typeface="Aileron"/>
                <a:cs typeface="Aileron"/>
                <a:sym typeface="Aileron"/>
              </a:rPr>
              <a:t>Motor Vehicle Record</a:t>
            </a:r>
          </a:p>
        </p:txBody>
      </p:sp>
      <p:sp>
        <p:nvSpPr>
          <p:cNvPr id="45" name="TextBox 45"/>
          <p:cNvSpPr txBox="1"/>
          <p:nvPr/>
        </p:nvSpPr>
        <p:spPr>
          <a:xfrm>
            <a:off x="10452921" y="5870621"/>
            <a:ext cx="1737791" cy="736607"/>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Medical Certificate</a:t>
            </a:r>
          </a:p>
        </p:txBody>
      </p:sp>
      <p:sp>
        <p:nvSpPr>
          <p:cNvPr id="46" name="TextBox 46"/>
          <p:cNvSpPr txBox="1"/>
          <p:nvPr/>
        </p:nvSpPr>
        <p:spPr>
          <a:xfrm>
            <a:off x="12299322" y="3690634"/>
            <a:ext cx="2438580" cy="736498"/>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Check Listed in National Register</a:t>
            </a:r>
          </a:p>
        </p:txBody>
      </p:sp>
      <p:sp>
        <p:nvSpPr>
          <p:cNvPr id="47" name="TextBox 47"/>
          <p:cNvSpPr txBox="1"/>
          <p:nvPr/>
        </p:nvSpPr>
        <p:spPr>
          <a:xfrm>
            <a:off x="14498768" y="5870621"/>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Testing Notification and Consent</a:t>
            </a:r>
          </a:p>
        </p:txBody>
      </p:sp>
      <p:sp>
        <p:nvSpPr>
          <p:cNvPr id="48" name="TextBox 48"/>
          <p:cNvSpPr txBox="1"/>
          <p:nvPr/>
        </p:nvSpPr>
        <p:spPr>
          <a:xfrm>
            <a:off x="1322329" y="6205587"/>
            <a:ext cx="2440226"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CDL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704947" cy="865744"/>
            <a:chOff x="0" y="0"/>
            <a:chExt cx="4939929"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9" y="124384"/>
              <a:ext cx="38139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607676"/>
          </a:xfrm>
          <a:prstGeom prst="rect">
            <a:avLst/>
          </a:prstGeom>
        </p:spPr>
        <p:txBody>
          <a:bodyPr lIns="0" tIns="0" rIns="0" bIns="0" rtlCol="0" anchor="t">
            <a:spAutoFit/>
          </a:bodyPr>
          <a:lstStyle/>
          <a:p>
            <a:pPr algn="ctr">
              <a:lnSpc>
                <a:spcPts val="4783"/>
              </a:lnSpc>
            </a:pPr>
            <a:r>
              <a:rPr lang="en-US" sz="4348" b="1">
                <a:solidFill>
                  <a:srgbClr val="FF001B"/>
                </a:solidFill>
                <a:latin typeface="Garet Bold"/>
                <a:ea typeface="Garet Bold"/>
                <a:cs typeface="Garet Bold"/>
                <a:sym typeface="Garet Bold"/>
              </a:rPr>
              <a:t>MOTOR VEHICLE</a:t>
            </a:r>
            <a:r>
              <a:rPr lang="en-US" sz="4348" b="1">
                <a:solidFill>
                  <a:srgbClr val="FFFFFF"/>
                </a:solidFill>
                <a:latin typeface="Garet Bold"/>
                <a:ea typeface="Garet Bold"/>
                <a:cs typeface="Garet Bold"/>
                <a:sym typeface="Garet Bold"/>
              </a:rPr>
              <a:t> RECORD</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14607" y="9445796"/>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654791"/>
            <a:ext cx="10899962" cy="6061133"/>
            <a:chOff x="0" y="0"/>
            <a:chExt cx="2254321" cy="1253558"/>
          </a:xfrm>
        </p:grpSpPr>
        <p:sp>
          <p:nvSpPr>
            <p:cNvPr id="11" name="Freeform 11"/>
            <p:cNvSpPr/>
            <p:nvPr/>
          </p:nvSpPr>
          <p:spPr>
            <a:xfrm>
              <a:off x="0" y="0"/>
              <a:ext cx="2254321" cy="1253558"/>
            </a:xfrm>
            <a:custGeom>
              <a:avLst/>
              <a:gdLst/>
              <a:ahLst/>
              <a:cxnLst/>
              <a:rect l="l" t="t" r="r" b="b"/>
              <a:pathLst>
                <a:path w="2254321" h="1253558">
                  <a:moveTo>
                    <a:pt x="28411" y="0"/>
                  </a:moveTo>
                  <a:lnTo>
                    <a:pt x="2225910" y="0"/>
                  </a:lnTo>
                  <a:cubicBezTo>
                    <a:pt x="2233445" y="0"/>
                    <a:pt x="2240672" y="2993"/>
                    <a:pt x="2246000" y="8321"/>
                  </a:cubicBezTo>
                  <a:cubicBezTo>
                    <a:pt x="2251328" y="13649"/>
                    <a:pt x="2254321" y="20876"/>
                    <a:pt x="2254321" y="28411"/>
                  </a:cubicBezTo>
                  <a:lnTo>
                    <a:pt x="2254321" y="1225148"/>
                  </a:lnTo>
                  <a:cubicBezTo>
                    <a:pt x="2254321" y="1240838"/>
                    <a:pt x="2241601" y="1253558"/>
                    <a:pt x="2225910" y="1253558"/>
                  </a:cubicBezTo>
                  <a:lnTo>
                    <a:pt x="28411" y="1253558"/>
                  </a:lnTo>
                  <a:cubicBezTo>
                    <a:pt x="12720" y="1253558"/>
                    <a:pt x="0" y="1240838"/>
                    <a:pt x="0" y="1225148"/>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272608"/>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68599"/>
            <a:ext cx="10223493" cy="4782858"/>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An MVR, or Motor Vehicle Record, is a report that details a driver's driving history, including traffic citations, accidents, DUI convictions, and license suspensions. This record is maintained by the Department of Motor Vehicles (DMV) or equivalent state agency in each state in the United States. It is a crucial document often reviewed by employers, especially in industries where driving is a primary job function, such as trucking.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04E4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016600" cy="795790"/>
            <a:chOff x="0" y="0"/>
            <a:chExt cx="4022133" cy="1061053"/>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49863" y="76108"/>
              <a:ext cx="2872270" cy="772348"/>
            </a:xfrm>
            <a:prstGeom prst="rect">
              <a:avLst/>
            </a:prstGeom>
          </p:spPr>
          <p:txBody>
            <a:bodyPr lIns="0" tIns="0" rIns="0" bIns="0" rtlCol="0" anchor="t">
              <a:spAutoFit/>
            </a:bodyPr>
            <a:lstStyle/>
            <a:p>
              <a:pPr marL="0" marR="0">
                <a:lnSpc>
                  <a:spcPct val="107000"/>
                </a:lnSpc>
                <a:spcBef>
                  <a:spcPts val="0"/>
                </a:spcBef>
                <a:spcAft>
                  <a:spcPts val="800"/>
                </a:spcAft>
              </a:pPr>
              <a:r>
                <a:rPr lang="en-US" sz="1800" dirty="0" err="1">
                  <a:solidFill>
                    <a:schemeClr val="bg1"/>
                  </a:solidFill>
                  <a:effectLst/>
                  <a:latin typeface="Bodoni MT Black" panose="02070A03080606020203" pitchFamily="18" charset="0"/>
                  <a:ea typeface="Times New Roman" panose="02020603050405020304" pitchFamily="18" charset="0"/>
                </a:rPr>
                <a:t>LogiTech</a:t>
              </a:r>
              <a:r>
                <a:rPr lang="en-US" sz="18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18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6174766" y="1053930"/>
            <a:ext cx="6845354" cy="900430"/>
          </a:xfrm>
          <a:prstGeom prst="rect">
            <a:avLst/>
          </a:prstGeom>
        </p:spPr>
        <p:txBody>
          <a:bodyPr lIns="0" tIns="0" rIns="0" bIns="0" rtlCol="0" anchor="t">
            <a:spAutoFit/>
          </a:bodyPr>
          <a:lstStyle/>
          <a:p>
            <a:pPr algn="l">
              <a:lnSpc>
                <a:spcPts val="7039"/>
              </a:lnSpc>
            </a:pPr>
            <a:r>
              <a:rPr lang="en-US" sz="6399" b="1">
                <a:solidFill>
                  <a:srgbClr val="FFFFFF"/>
                </a:solidFill>
                <a:latin typeface="Garet Bold"/>
                <a:ea typeface="Garet Bold"/>
                <a:cs typeface="Garet Bold"/>
                <a:sym typeface="Garet Bold"/>
              </a:rPr>
              <a:t>CLASS </a:t>
            </a:r>
            <a:r>
              <a:rPr lang="en-US" sz="6399" b="1">
                <a:solidFill>
                  <a:srgbClr val="F7302F"/>
                </a:solidFill>
                <a:latin typeface="Garet Bold"/>
                <a:ea typeface="Garet Bold"/>
                <a:cs typeface="Garet Bold"/>
                <a:sym typeface="Garet Bold"/>
              </a:rPr>
              <a:t>AGENDA</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Freeform 9"/>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028700" y="4034332"/>
            <a:ext cx="7235171" cy="1337536"/>
            <a:chOff x="0" y="0"/>
            <a:chExt cx="2062007" cy="381195"/>
          </a:xfrm>
        </p:grpSpPr>
        <p:sp>
          <p:nvSpPr>
            <p:cNvPr id="11" name="Freeform 11"/>
            <p:cNvSpPr/>
            <p:nvPr/>
          </p:nvSpPr>
          <p:spPr>
            <a:xfrm>
              <a:off x="0" y="0"/>
              <a:ext cx="2062007" cy="381195"/>
            </a:xfrm>
            <a:custGeom>
              <a:avLst/>
              <a:gdLst/>
              <a:ahLst/>
              <a:cxnLst/>
              <a:rect l="l" t="t" r="r" b="b"/>
              <a:pathLst>
                <a:path w="2062007" h="381195">
                  <a:moveTo>
                    <a:pt x="42802" y="0"/>
                  </a:moveTo>
                  <a:lnTo>
                    <a:pt x="2019205" y="0"/>
                  </a:lnTo>
                  <a:cubicBezTo>
                    <a:pt x="2042844" y="0"/>
                    <a:pt x="2062007" y="19163"/>
                    <a:pt x="2062007" y="42802"/>
                  </a:cubicBezTo>
                  <a:lnTo>
                    <a:pt x="2062007" y="338393"/>
                  </a:lnTo>
                  <a:cubicBezTo>
                    <a:pt x="2062007" y="362032"/>
                    <a:pt x="2042844" y="381195"/>
                    <a:pt x="2019205" y="381195"/>
                  </a:cubicBezTo>
                  <a:lnTo>
                    <a:pt x="42802" y="381195"/>
                  </a:lnTo>
                  <a:cubicBezTo>
                    <a:pt x="19163" y="381195"/>
                    <a:pt x="0" y="362032"/>
                    <a:pt x="0" y="338393"/>
                  </a:cubicBezTo>
                  <a:lnTo>
                    <a:pt x="0" y="42802"/>
                  </a:lnTo>
                  <a:cubicBezTo>
                    <a:pt x="0" y="19163"/>
                    <a:pt x="19163" y="0"/>
                    <a:pt x="42802" y="0"/>
                  </a:cubicBezTo>
                  <a:close/>
                </a:path>
              </a:pathLst>
            </a:custGeom>
            <a:solidFill>
              <a:srgbClr val="A3A190">
                <a:alpha val="20784"/>
              </a:srgbClr>
            </a:solidFill>
          </p:spPr>
        </p:sp>
        <p:sp>
          <p:nvSpPr>
            <p:cNvPr id="12" name="TextBox 12"/>
            <p:cNvSpPr txBox="1"/>
            <p:nvPr/>
          </p:nvSpPr>
          <p:spPr>
            <a:xfrm>
              <a:off x="0" y="-19050"/>
              <a:ext cx="2062007" cy="400245"/>
            </a:xfrm>
            <a:prstGeom prst="rect">
              <a:avLst/>
            </a:prstGeom>
          </p:spPr>
          <p:txBody>
            <a:bodyPr lIns="50800" tIns="50800" rIns="50800" bIns="50800" rtlCol="0" anchor="ctr"/>
            <a:lstStyle/>
            <a:p>
              <a:pPr algn="ctr">
                <a:lnSpc>
                  <a:spcPts val="3168"/>
                </a:lnSpc>
              </a:pPr>
              <a:endParaRPr/>
            </a:p>
          </p:txBody>
        </p:sp>
      </p:grpSp>
      <p:sp>
        <p:nvSpPr>
          <p:cNvPr id="13" name="TextBox 13"/>
          <p:cNvSpPr txBox="1"/>
          <p:nvPr/>
        </p:nvSpPr>
        <p:spPr>
          <a:xfrm>
            <a:off x="1382197" y="4223698"/>
            <a:ext cx="6426488" cy="876716"/>
          </a:xfrm>
          <a:prstGeom prst="rect">
            <a:avLst/>
          </a:prstGeom>
        </p:spPr>
        <p:txBody>
          <a:bodyPr lIns="0" tIns="0" rIns="0" bIns="0" rtlCol="0" anchor="t">
            <a:spAutoFit/>
          </a:bodyPr>
          <a:lstStyle/>
          <a:p>
            <a:pPr algn="ctr">
              <a:lnSpc>
                <a:spcPts val="3534"/>
              </a:lnSpc>
            </a:pPr>
            <a:r>
              <a:rPr lang="en-US" sz="2524">
                <a:solidFill>
                  <a:srgbClr val="FFFFFF"/>
                </a:solidFill>
                <a:latin typeface="Garet"/>
                <a:ea typeface="Garet"/>
                <a:cs typeface="Garet"/>
                <a:sym typeface="Garet"/>
              </a:rPr>
              <a:t>Truck Drivers and types of CDL Licenses (Steps to get a CDL License)</a:t>
            </a:r>
          </a:p>
        </p:txBody>
      </p:sp>
      <p:sp>
        <p:nvSpPr>
          <p:cNvPr id="14" name="TextBox 14"/>
          <p:cNvSpPr txBox="1"/>
          <p:nvPr/>
        </p:nvSpPr>
        <p:spPr>
          <a:xfrm>
            <a:off x="5820602" y="9255479"/>
            <a:ext cx="7553682" cy="400110"/>
          </a:xfrm>
          <a:prstGeom prst="rect">
            <a:avLst/>
          </a:prstGeom>
        </p:spPr>
        <p:txBody>
          <a:bodyPr lIns="0" tIns="0" rIns="0" bIns="0" rtlCol="0" anchor="t">
            <a:spAutoFit/>
          </a:bodyPr>
          <a:lstStyle/>
          <a:p>
            <a:pPr>
              <a:lnSpc>
                <a:spcPts val="3168"/>
              </a:lnSpc>
            </a:pPr>
            <a:r>
              <a:rPr lang="en-US" sz="2400" b="1" dirty="0">
                <a:solidFill>
                  <a:srgbClr val="FFFFFF"/>
                </a:solidFill>
                <a:latin typeface="Garet Bold"/>
                <a:ea typeface="Garet Bold"/>
                <a:cs typeface="Garet Bold"/>
                <a:sym typeface="Garet Bold"/>
              </a:rPr>
              <a:t>© 2024</a:t>
            </a:r>
            <a:r>
              <a:rPr lang="en-US" dirty="0">
                <a:solidFill>
                  <a:schemeClr val="bg1"/>
                </a:solidFill>
                <a:latin typeface="Calibri" panose="020F0502020204030204" pitchFamily="34" charset="0"/>
                <a:ea typeface="Times New Roman" panose="02020603050405020304" pitchFamily="18" charset="0"/>
              </a:rPr>
              <a:t> </a:t>
            </a:r>
            <a:r>
              <a:rPr lang="en-US" sz="2400" b="1" dirty="0">
                <a:solidFill>
                  <a:srgbClr val="FFFFFF"/>
                </a:solidFill>
                <a:latin typeface="Garet Bold"/>
                <a:ea typeface="Garet Bold"/>
                <a:cs typeface="Garet Bold"/>
                <a:sym typeface="Garet Bold"/>
              </a:rPr>
              <a:t>| MASTER CDL</a:t>
            </a:r>
          </a:p>
        </p:txBody>
      </p:sp>
      <p:sp>
        <p:nvSpPr>
          <p:cNvPr id="15" name="AutoShape 15"/>
          <p:cNvSpPr/>
          <p:nvPr/>
        </p:nvSpPr>
        <p:spPr>
          <a:xfrm>
            <a:off x="8359121" y="4731675"/>
            <a:ext cx="2006329" cy="0"/>
          </a:xfrm>
          <a:prstGeom prst="line">
            <a:avLst/>
          </a:prstGeom>
          <a:ln w="57150" cap="flat">
            <a:solidFill>
              <a:srgbClr val="FFFFFF"/>
            </a:solidFill>
            <a:prstDash val="solid"/>
            <a:headEnd type="oval" w="lg" len="lg"/>
            <a:tailEnd type="triangle" w="lg" len="med"/>
          </a:ln>
        </p:spPr>
      </p:sp>
      <p:grpSp>
        <p:nvGrpSpPr>
          <p:cNvPr id="16" name="Group 16"/>
          <p:cNvGrpSpPr/>
          <p:nvPr/>
        </p:nvGrpSpPr>
        <p:grpSpPr>
          <a:xfrm>
            <a:off x="10458364" y="3997998"/>
            <a:ext cx="6800936" cy="1410204"/>
            <a:chOff x="0" y="0"/>
            <a:chExt cx="1938251" cy="401905"/>
          </a:xfrm>
        </p:grpSpPr>
        <p:sp>
          <p:nvSpPr>
            <p:cNvPr id="17" name="Freeform 17"/>
            <p:cNvSpPr/>
            <p:nvPr/>
          </p:nvSpPr>
          <p:spPr>
            <a:xfrm>
              <a:off x="0" y="0"/>
              <a:ext cx="1938251" cy="401905"/>
            </a:xfrm>
            <a:custGeom>
              <a:avLst/>
              <a:gdLst/>
              <a:ahLst/>
              <a:cxnLst/>
              <a:rect l="l" t="t" r="r" b="b"/>
              <a:pathLst>
                <a:path w="1938251" h="401905">
                  <a:moveTo>
                    <a:pt x="45534" y="0"/>
                  </a:moveTo>
                  <a:lnTo>
                    <a:pt x="1892717" y="0"/>
                  </a:lnTo>
                  <a:cubicBezTo>
                    <a:pt x="1904793" y="0"/>
                    <a:pt x="1916375" y="4797"/>
                    <a:pt x="1924914" y="13337"/>
                  </a:cubicBezTo>
                  <a:cubicBezTo>
                    <a:pt x="1933454" y="21876"/>
                    <a:pt x="1938251" y="33458"/>
                    <a:pt x="1938251" y="45534"/>
                  </a:cubicBezTo>
                  <a:lnTo>
                    <a:pt x="1938251" y="356370"/>
                  </a:lnTo>
                  <a:cubicBezTo>
                    <a:pt x="1938251" y="368447"/>
                    <a:pt x="1933454" y="380029"/>
                    <a:pt x="1924914" y="388568"/>
                  </a:cubicBezTo>
                  <a:cubicBezTo>
                    <a:pt x="1916375" y="397108"/>
                    <a:pt x="1904793" y="401905"/>
                    <a:pt x="1892717" y="401905"/>
                  </a:cubicBezTo>
                  <a:lnTo>
                    <a:pt x="45534" y="401905"/>
                  </a:lnTo>
                  <a:cubicBezTo>
                    <a:pt x="33458" y="401905"/>
                    <a:pt x="21876" y="397108"/>
                    <a:pt x="13337" y="388568"/>
                  </a:cubicBezTo>
                  <a:cubicBezTo>
                    <a:pt x="4797" y="380029"/>
                    <a:pt x="0" y="368447"/>
                    <a:pt x="0" y="356370"/>
                  </a:cubicBezTo>
                  <a:lnTo>
                    <a:pt x="0" y="45534"/>
                  </a:lnTo>
                  <a:cubicBezTo>
                    <a:pt x="0" y="33458"/>
                    <a:pt x="4797" y="21876"/>
                    <a:pt x="13337" y="13337"/>
                  </a:cubicBezTo>
                  <a:cubicBezTo>
                    <a:pt x="21876" y="4797"/>
                    <a:pt x="33458" y="0"/>
                    <a:pt x="45534" y="0"/>
                  </a:cubicBezTo>
                  <a:close/>
                </a:path>
              </a:pathLst>
            </a:custGeom>
            <a:solidFill>
              <a:srgbClr val="A3A190">
                <a:alpha val="20784"/>
              </a:srgbClr>
            </a:solidFill>
          </p:spPr>
        </p:sp>
        <p:sp>
          <p:nvSpPr>
            <p:cNvPr id="18" name="TextBox 18"/>
            <p:cNvSpPr txBox="1"/>
            <p:nvPr/>
          </p:nvSpPr>
          <p:spPr>
            <a:xfrm>
              <a:off x="0" y="-19050"/>
              <a:ext cx="1938251" cy="420955"/>
            </a:xfrm>
            <a:prstGeom prst="rect">
              <a:avLst/>
            </a:prstGeom>
          </p:spPr>
          <p:txBody>
            <a:bodyPr lIns="50800" tIns="50800" rIns="50800" bIns="50800" rtlCol="0" anchor="ctr"/>
            <a:lstStyle/>
            <a:p>
              <a:pPr algn="ctr">
                <a:lnSpc>
                  <a:spcPts val="3168"/>
                </a:lnSpc>
              </a:pPr>
              <a:endParaRPr/>
            </a:p>
          </p:txBody>
        </p:sp>
      </p:grpSp>
      <p:sp>
        <p:nvSpPr>
          <p:cNvPr id="19" name="TextBox 19"/>
          <p:cNvSpPr txBox="1"/>
          <p:nvPr/>
        </p:nvSpPr>
        <p:spPr>
          <a:xfrm>
            <a:off x="10683328" y="4433860"/>
            <a:ext cx="6351008" cy="481330"/>
          </a:xfrm>
          <a:prstGeom prst="rect">
            <a:avLst/>
          </a:prstGeom>
        </p:spPr>
        <p:txBody>
          <a:bodyPr lIns="0" tIns="0" rIns="0" bIns="0" rtlCol="0" anchor="t">
            <a:spAutoFit/>
          </a:bodyPr>
          <a:lstStyle/>
          <a:p>
            <a:pPr algn="ctr">
              <a:lnSpc>
                <a:spcPts val="3919"/>
              </a:lnSpc>
            </a:pPr>
            <a:r>
              <a:rPr lang="en-US" sz="2799">
                <a:solidFill>
                  <a:srgbClr val="FFFFFF"/>
                </a:solidFill>
                <a:latin typeface="Garet"/>
                <a:ea typeface="Garet"/>
                <a:cs typeface="Garet"/>
                <a:sym typeface="Garet"/>
              </a:rPr>
              <a:t>Driver File Check List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4566915" y="3354760"/>
            <a:ext cx="3584891" cy="671990"/>
          </a:xfrm>
          <a:prstGeom prst="line">
            <a:avLst/>
          </a:prstGeom>
          <a:ln w="57150" cap="flat">
            <a:solidFill>
              <a:srgbClr val="FF0000"/>
            </a:solidFill>
            <a:prstDash val="solid"/>
            <a:headEnd type="none" w="sm" len="sm"/>
            <a:tailEnd type="none" w="sm" len="sm"/>
          </a:ln>
        </p:spPr>
      </p:sp>
      <p:sp>
        <p:nvSpPr>
          <p:cNvPr id="3" name="AutoShape 3"/>
          <p:cNvSpPr/>
          <p:nvPr/>
        </p:nvSpPr>
        <p:spPr>
          <a:xfrm flipH="1" flipV="1">
            <a:off x="10147463" y="3354760"/>
            <a:ext cx="3667125" cy="855864"/>
          </a:xfrm>
          <a:prstGeom prst="line">
            <a:avLst/>
          </a:prstGeom>
          <a:ln w="57150" cap="flat">
            <a:solidFill>
              <a:srgbClr val="FF0000"/>
            </a:solidFill>
            <a:prstDash val="solid"/>
            <a:headEnd type="none" w="sm" len="sm"/>
            <a:tailEnd type="none" w="sm" len="sm"/>
          </a:ln>
        </p:spPr>
      </p:sp>
      <p:grpSp>
        <p:nvGrpSpPr>
          <p:cNvPr id="4" name="Group 4"/>
          <p:cNvGrpSpPr/>
          <p:nvPr/>
        </p:nvGrpSpPr>
        <p:grpSpPr>
          <a:xfrm>
            <a:off x="2588165" y="3212796"/>
            <a:ext cx="1995657" cy="19956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B81"/>
            </a:solidFill>
          </p:spPr>
        </p:sp>
        <p:sp>
          <p:nvSpPr>
            <p:cNvPr id="6" name="TextBox 6"/>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8151807" y="2356932"/>
            <a:ext cx="1995657" cy="19956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016E"/>
            </a:solidFill>
          </p:spPr>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13814588" y="3212796"/>
            <a:ext cx="1995657" cy="199565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rot="2700000">
            <a:off x="-2396474" y="-2921783"/>
            <a:ext cx="7415398" cy="3565095"/>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FF0000"/>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2859087" y="-2102233"/>
            <a:ext cx="5185216" cy="5132702"/>
          </a:xfrm>
          <a:prstGeom prst="line">
            <a:avLst/>
          </a:prstGeom>
          <a:ln w="28575" cap="flat">
            <a:solidFill>
              <a:srgbClr val="FF0000"/>
            </a:solidFill>
            <a:prstDash val="solid"/>
            <a:headEnd type="none" w="sm" len="sm"/>
            <a:tailEnd type="none" w="sm" len="sm"/>
          </a:ln>
        </p:spPr>
      </p:sp>
      <p:sp>
        <p:nvSpPr>
          <p:cNvPr id="17" name="AutoShape 17"/>
          <p:cNvSpPr/>
          <p:nvPr/>
        </p:nvSpPr>
        <p:spPr>
          <a:xfrm>
            <a:off x="-3073034" y="-1789557"/>
            <a:ext cx="5038853" cy="5038853"/>
          </a:xfrm>
          <a:prstGeom prst="line">
            <a:avLst/>
          </a:prstGeom>
          <a:ln w="28575" cap="flat">
            <a:solidFill>
              <a:srgbClr val="FF0000"/>
            </a:solidFill>
            <a:prstDash val="solid"/>
            <a:headEnd type="none" w="sm" len="sm"/>
            <a:tailEnd type="none" w="sm" len="sm"/>
          </a:ln>
        </p:spPr>
      </p:sp>
      <p:sp>
        <p:nvSpPr>
          <p:cNvPr id="18" name="AutoShape 18"/>
          <p:cNvSpPr/>
          <p:nvPr/>
        </p:nvSpPr>
        <p:spPr>
          <a:xfrm>
            <a:off x="-3252636" y="-1431087"/>
            <a:ext cx="4867141" cy="4867141"/>
          </a:xfrm>
          <a:prstGeom prst="line">
            <a:avLst/>
          </a:prstGeom>
          <a:ln w="28575" cap="flat">
            <a:solidFill>
              <a:srgbClr val="FF0000"/>
            </a:solidFill>
            <a:prstDash val="solid"/>
            <a:headEnd type="none" w="sm" len="sm"/>
            <a:tailEnd type="none" w="sm" len="sm"/>
          </a:ln>
        </p:spPr>
      </p:sp>
      <p:sp>
        <p:nvSpPr>
          <p:cNvPr id="19" name="AutoShape 19"/>
          <p:cNvSpPr/>
          <p:nvPr/>
        </p:nvSpPr>
        <p:spPr>
          <a:xfrm>
            <a:off x="-3379290" y="-1044819"/>
            <a:ext cx="4690515" cy="4690515"/>
          </a:xfrm>
          <a:prstGeom prst="line">
            <a:avLst/>
          </a:prstGeom>
          <a:ln w="28575" cap="flat">
            <a:solidFill>
              <a:srgbClr val="FF0000"/>
            </a:solidFill>
            <a:prstDash val="solid"/>
            <a:headEnd type="none" w="sm" len="sm"/>
            <a:tailEnd type="none" w="sm" len="sm"/>
          </a:ln>
        </p:spPr>
      </p:sp>
      <p:sp>
        <p:nvSpPr>
          <p:cNvPr id="20" name="AutoShape 20"/>
          <p:cNvSpPr/>
          <p:nvPr/>
        </p:nvSpPr>
        <p:spPr>
          <a:xfrm>
            <a:off x="-3523144" y="-605142"/>
            <a:ext cx="4347674" cy="4347674"/>
          </a:xfrm>
          <a:prstGeom prst="line">
            <a:avLst/>
          </a:prstGeom>
          <a:ln w="28575" cap="flat">
            <a:solidFill>
              <a:srgbClr val="FF0000"/>
            </a:solidFill>
            <a:prstDash val="solid"/>
            <a:headEnd type="none" w="sm" len="sm"/>
            <a:tailEnd type="none" w="sm" len="sm"/>
          </a:ln>
        </p:spPr>
      </p:sp>
      <p:sp>
        <p:nvSpPr>
          <p:cNvPr id="21" name="AutoShape 21"/>
          <p:cNvSpPr/>
          <p:nvPr/>
        </p:nvSpPr>
        <p:spPr>
          <a:xfrm>
            <a:off x="-3643964" y="-161419"/>
            <a:ext cx="3963599" cy="3985594"/>
          </a:xfrm>
          <a:prstGeom prst="line">
            <a:avLst/>
          </a:prstGeom>
          <a:ln w="28575" cap="flat">
            <a:solidFill>
              <a:srgbClr val="FF0000"/>
            </a:solidFill>
            <a:prstDash val="solid"/>
            <a:headEnd type="none" w="sm" len="sm"/>
            <a:tailEnd type="none" w="sm" len="sm"/>
          </a:ln>
        </p:spPr>
      </p:sp>
      <p:sp>
        <p:nvSpPr>
          <p:cNvPr id="22" name="TextBox 22"/>
          <p:cNvSpPr txBox="1"/>
          <p:nvPr/>
        </p:nvSpPr>
        <p:spPr>
          <a:xfrm>
            <a:off x="4566360" y="488116"/>
            <a:ext cx="9154726" cy="1540002"/>
          </a:xfrm>
          <a:prstGeom prst="rect">
            <a:avLst/>
          </a:prstGeom>
        </p:spPr>
        <p:txBody>
          <a:bodyPr lIns="0" tIns="0" rIns="0" bIns="0" rtlCol="0" anchor="t">
            <a:spAutoFit/>
          </a:bodyPr>
          <a:lstStyle/>
          <a:p>
            <a:pPr algn="ctr">
              <a:lnSpc>
                <a:spcPts val="5544"/>
              </a:lnSpc>
            </a:pPr>
            <a:r>
              <a:rPr lang="en-US" sz="5600" b="1">
                <a:solidFill>
                  <a:srgbClr val="FFFFFF"/>
                </a:solidFill>
                <a:latin typeface="Kollektif Bold"/>
                <a:ea typeface="Kollektif Bold"/>
                <a:cs typeface="Kollektif Bold"/>
                <a:sym typeface="Kollektif Bold"/>
              </a:rPr>
              <a:t>IMPORTANCE OF MVR IN THE TRUCKING INDUSTRY</a:t>
            </a:r>
          </a:p>
        </p:txBody>
      </p:sp>
      <p:sp>
        <p:nvSpPr>
          <p:cNvPr id="23" name="TextBox 23"/>
          <p:cNvSpPr txBox="1"/>
          <p:nvPr/>
        </p:nvSpPr>
        <p:spPr>
          <a:xfrm>
            <a:off x="2570703" y="3978461"/>
            <a:ext cx="1995657" cy="566865"/>
          </a:xfrm>
          <a:prstGeom prst="rect">
            <a:avLst/>
          </a:prstGeom>
        </p:spPr>
        <p:txBody>
          <a:bodyPr lIns="0" tIns="0" rIns="0" bIns="0" rtlCol="0" anchor="t">
            <a:spAutoFit/>
          </a:bodyPr>
          <a:lstStyle/>
          <a:p>
            <a:pPr algn="ctr">
              <a:lnSpc>
                <a:spcPts val="4583"/>
              </a:lnSpc>
            </a:pPr>
            <a:r>
              <a:rPr lang="en-US" sz="3525" b="1" spc="271">
                <a:solidFill>
                  <a:srgbClr val="FFFFFF"/>
                </a:solidFill>
                <a:latin typeface="DM Sans Bold"/>
                <a:ea typeface="DM Sans Bold"/>
                <a:cs typeface="DM Sans Bold"/>
                <a:sym typeface="DM Sans Bold"/>
              </a:rPr>
              <a:t>SAFETY</a:t>
            </a:r>
          </a:p>
        </p:txBody>
      </p:sp>
      <p:grpSp>
        <p:nvGrpSpPr>
          <p:cNvPr id="24" name="Group 24"/>
          <p:cNvGrpSpPr/>
          <p:nvPr/>
        </p:nvGrpSpPr>
        <p:grpSpPr>
          <a:xfrm>
            <a:off x="235229" y="5739387"/>
            <a:ext cx="5462539" cy="2308944"/>
            <a:chOff x="0" y="0"/>
            <a:chExt cx="1291037" cy="545705"/>
          </a:xfrm>
        </p:grpSpPr>
        <p:sp>
          <p:nvSpPr>
            <p:cNvPr id="25" name="Freeform 25"/>
            <p:cNvSpPr/>
            <p:nvPr/>
          </p:nvSpPr>
          <p:spPr>
            <a:xfrm>
              <a:off x="0" y="0"/>
              <a:ext cx="1291037" cy="545705"/>
            </a:xfrm>
            <a:custGeom>
              <a:avLst/>
              <a:gdLst/>
              <a:ahLst/>
              <a:cxnLst/>
              <a:rect l="l" t="t" r="r" b="b"/>
              <a:pathLst>
                <a:path w="1291037" h="545705">
                  <a:moveTo>
                    <a:pt x="56691" y="0"/>
                  </a:moveTo>
                  <a:lnTo>
                    <a:pt x="1234346" y="0"/>
                  </a:lnTo>
                  <a:cubicBezTo>
                    <a:pt x="1265656" y="0"/>
                    <a:pt x="1291037" y="25381"/>
                    <a:pt x="1291037" y="56691"/>
                  </a:cubicBezTo>
                  <a:lnTo>
                    <a:pt x="1291037" y="489014"/>
                  </a:lnTo>
                  <a:cubicBezTo>
                    <a:pt x="1291037" y="520323"/>
                    <a:pt x="1265656" y="545705"/>
                    <a:pt x="1234346" y="545705"/>
                  </a:cubicBezTo>
                  <a:lnTo>
                    <a:pt x="56691" y="545705"/>
                  </a:lnTo>
                  <a:cubicBezTo>
                    <a:pt x="25381" y="545705"/>
                    <a:pt x="0" y="520323"/>
                    <a:pt x="0" y="489014"/>
                  </a:cubicBezTo>
                  <a:lnTo>
                    <a:pt x="0" y="56691"/>
                  </a:lnTo>
                  <a:cubicBezTo>
                    <a:pt x="0" y="25381"/>
                    <a:pt x="25381" y="0"/>
                    <a:pt x="56691" y="0"/>
                  </a:cubicBezTo>
                  <a:close/>
                </a:path>
              </a:pathLst>
            </a:custGeom>
            <a:solidFill>
              <a:srgbClr val="48CFAE">
                <a:alpha val="30980"/>
              </a:srgbClr>
            </a:solidFill>
          </p:spPr>
        </p:sp>
        <p:sp>
          <p:nvSpPr>
            <p:cNvPr id="26" name="TextBox 26"/>
            <p:cNvSpPr txBox="1"/>
            <p:nvPr/>
          </p:nvSpPr>
          <p:spPr>
            <a:xfrm>
              <a:off x="0" y="-19050"/>
              <a:ext cx="1291037" cy="564755"/>
            </a:xfrm>
            <a:prstGeom prst="rect">
              <a:avLst/>
            </a:prstGeom>
          </p:spPr>
          <p:txBody>
            <a:bodyPr lIns="50800" tIns="50800" rIns="50800" bIns="50800" rtlCol="0" anchor="ctr"/>
            <a:lstStyle/>
            <a:p>
              <a:pPr algn="ctr">
                <a:lnSpc>
                  <a:spcPts val="3168"/>
                </a:lnSpc>
              </a:pPr>
              <a:endParaRPr/>
            </a:p>
          </p:txBody>
        </p:sp>
      </p:grpSp>
      <p:sp>
        <p:nvSpPr>
          <p:cNvPr id="27" name="TextBox 27"/>
          <p:cNvSpPr txBox="1"/>
          <p:nvPr/>
        </p:nvSpPr>
        <p:spPr>
          <a:xfrm>
            <a:off x="397342" y="6313486"/>
            <a:ext cx="5138312" cy="1160746"/>
          </a:xfrm>
          <a:prstGeom prst="rect">
            <a:avLst/>
          </a:prstGeom>
        </p:spPr>
        <p:txBody>
          <a:bodyPr lIns="0" tIns="0" rIns="0" bIns="0" rtlCol="0" anchor="t">
            <a:spAutoFit/>
          </a:bodyPr>
          <a:lstStyle/>
          <a:p>
            <a:pPr algn="ctr">
              <a:lnSpc>
                <a:spcPts val="3091"/>
              </a:lnSpc>
            </a:pPr>
            <a:r>
              <a:rPr lang="en-US" sz="2576" spc="131">
                <a:solidFill>
                  <a:srgbClr val="FFFFFF"/>
                </a:solidFill>
                <a:latin typeface="DM Sans"/>
                <a:ea typeface="DM Sans"/>
                <a:cs typeface="DM Sans"/>
                <a:sym typeface="DM Sans"/>
              </a:rPr>
              <a:t>Ensuring that the driver has a clean and safe driving record reduces the risk of accidents.</a:t>
            </a:r>
          </a:p>
        </p:txBody>
      </p:sp>
      <p:grpSp>
        <p:nvGrpSpPr>
          <p:cNvPr id="28" name="Group 28"/>
          <p:cNvGrpSpPr/>
          <p:nvPr/>
        </p:nvGrpSpPr>
        <p:grpSpPr>
          <a:xfrm>
            <a:off x="6850292" y="4840605"/>
            <a:ext cx="5158915" cy="2594595"/>
            <a:chOff x="0" y="0"/>
            <a:chExt cx="1085042" cy="545705"/>
          </a:xfrm>
        </p:grpSpPr>
        <p:sp>
          <p:nvSpPr>
            <p:cNvPr id="29" name="Freeform 29"/>
            <p:cNvSpPr/>
            <p:nvPr/>
          </p:nvSpPr>
          <p:spPr>
            <a:xfrm>
              <a:off x="0" y="0"/>
              <a:ext cx="1085042" cy="545705"/>
            </a:xfrm>
            <a:custGeom>
              <a:avLst/>
              <a:gdLst/>
              <a:ahLst/>
              <a:cxnLst/>
              <a:rect l="l" t="t" r="r" b="b"/>
              <a:pathLst>
                <a:path w="1085042" h="545705">
                  <a:moveTo>
                    <a:pt x="60028" y="0"/>
                  </a:moveTo>
                  <a:lnTo>
                    <a:pt x="1025014" y="0"/>
                  </a:lnTo>
                  <a:cubicBezTo>
                    <a:pt x="1040935" y="0"/>
                    <a:pt x="1056203" y="6324"/>
                    <a:pt x="1067460" y="17582"/>
                  </a:cubicBezTo>
                  <a:cubicBezTo>
                    <a:pt x="1078717" y="28839"/>
                    <a:pt x="1085042" y="44107"/>
                    <a:pt x="1085042" y="60028"/>
                  </a:cubicBezTo>
                  <a:lnTo>
                    <a:pt x="1085042" y="485677"/>
                  </a:lnTo>
                  <a:cubicBezTo>
                    <a:pt x="1085042" y="501597"/>
                    <a:pt x="1078717" y="516866"/>
                    <a:pt x="1067460" y="528123"/>
                  </a:cubicBezTo>
                  <a:cubicBezTo>
                    <a:pt x="1056203" y="539380"/>
                    <a:pt x="1040935" y="545705"/>
                    <a:pt x="1025014" y="545705"/>
                  </a:cubicBezTo>
                  <a:lnTo>
                    <a:pt x="60028" y="545705"/>
                  </a:lnTo>
                  <a:cubicBezTo>
                    <a:pt x="44107" y="545705"/>
                    <a:pt x="28839" y="539380"/>
                    <a:pt x="17582" y="528123"/>
                  </a:cubicBezTo>
                  <a:cubicBezTo>
                    <a:pt x="6324" y="516866"/>
                    <a:pt x="0" y="501597"/>
                    <a:pt x="0" y="485677"/>
                  </a:cubicBezTo>
                  <a:lnTo>
                    <a:pt x="0" y="60028"/>
                  </a:lnTo>
                  <a:cubicBezTo>
                    <a:pt x="0" y="44107"/>
                    <a:pt x="6324" y="28839"/>
                    <a:pt x="17582" y="17582"/>
                  </a:cubicBezTo>
                  <a:cubicBezTo>
                    <a:pt x="28839" y="6324"/>
                    <a:pt x="44107" y="0"/>
                    <a:pt x="60028" y="0"/>
                  </a:cubicBezTo>
                  <a:close/>
                </a:path>
              </a:pathLst>
            </a:custGeom>
            <a:solidFill>
              <a:srgbClr val="CB016E">
                <a:alpha val="30980"/>
              </a:srgbClr>
            </a:solidFill>
          </p:spPr>
        </p:sp>
        <p:sp>
          <p:nvSpPr>
            <p:cNvPr id="30" name="TextBox 30"/>
            <p:cNvSpPr txBox="1"/>
            <p:nvPr/>
          </p:nvSpPr>
          <p:spPr>
            <a:xfrm>
              <a:off x="0" y="-19050"/>
              <a:ext cx="1085042" cy="564755"/>
            </a:xfrm>
            <a:prstGeom prst="rect">
              <a:avLst/>
            </a:prstGeom>
          </p:spPr>
          <p:txBody>
            <a:bodyPr lIns="50800" tIns="50800" rIns="50800" bIns="50800" rtlCol="0" anchor="ctr"/>
            <a:lstStyle/>
            <a:p>
              <a:pPr algn="ctr">
                <a:lnSpc>
                  <a:spcPts val="3168"/>
                </a:lnSpc>
              </a:pPr>
              <a:endParaRPr/>
            </a:p>
          </p:txBody>
        </p:sp>
      </p:grpSp>
      <p:sp>
        <p:nvSpPr>
          <p:cNvPr id="31" name="TextBox 31"/>
          <p:cNvSpPr txBox="1"/>
          <p:nvPr/>
        </p:nvSpPr>
        <p:spPr>
          <a:xfrm>
            <a:off x="6937971" y="5143500"/>
            <a:ext cx="5071236" cy="1856385"/>
          </a:xfrm>
          <a:prstGeom prst="rect">
            <a:avLst/>
          </a:prstGeom>
        </p:spPr>
        <p:txBody>
          <a:bodyPr lIns="0" tIns="0" rIns="0" bIns="0" rtlCol="0" anchor="t">
            <a:spAutoFit/>
          </a:bodyPr>
          <a:lstStyle/>
          <a:p>
            <a:pPr algn="ctr">
              <a:lnSpc>
                <a:spcPts val="2946"/>
              </a:lnSpc>
            </a:pPr>
            <a:r>
              <a:rPr lang="en-US" sz="2455">
                <a:solidFill>
                  <a:srgbClr val="FFFFFF"/>
                </a:solidFill>
                <a:latin typeface="DM Sans"/>
                <a:ea typeface="DM Sans"/>
                <a:cs typeface="DM Sans"/>
                <a:sym typeface="DM Sans"/>
              </a:rPr>
              <a:t>Federal and state regulations often require that commercial drivers maintain a clean driving record. Checking the MVR helps employers comply with these laws.</a:t>
            </a:r>
          </a:p>
        </p:txBody>
      </p:sp>
      <p:grpSp>
        <p:nvGrpSpPr>
          <p:cNvPr id="32" name="Group 32"/>
          <p:cNvGrpSpPr/>
          <p:nvPr/>
        </p:nvGrpSpPr>
        <p:grpSpPr>
          <a:xfrm>
            <a:off x="13160218" y="5496410"/>
            <a:ext cx="4913959" cy="2633044"/>
            <a:chOff x="0" y="0"/>
            <a:chExt cx="1085042" cy="581397"/>
          </a:xfrm>
        </p:grpSpPr>
        <p:sp>
          <p:nvSpPr>
            <p:cNvPr id="33" name="Freeform 33"/>
            <p:cNvSpPr/>
            <p:nvPr/>
          </p:nvSpPr>
          <p:spPr>
            <a:xfrm>
              <a:off x="0" y="0"/>
              <a:ext cx="1085042" cy="581397"/>
            </a:xfrm>
            <a:custGeom>
              <a:avLst/>
              <a:gdLst/>
              <a:ahLst/>
              <a:cxnLst/>
              <a:rect l="l" t="t" r="r" b="b"/>
              <a:pathLst>
                <a:path w="1085042" h="581397">
                  <a:moveTo>
                    <a:pt x="63020" y="0"/>
                  </a:moveTo>
                  <a:lnTo>
                    <a:pt x="1022022" y="0"/>
                  </a:lnTo>
                  <a:cubicBezTo>
                    <a:pt x="1056827" y="0"/>
                    <a:pt x="1085042" y="28215"/>
                    <a:pt x="1085042" y="63020"/>
                  </a:cubicBezTo>
                  <a:lnTo>
                    <a:pt x="1085042" y="518378"/>
                  </a:lnTo>
                  <a:cubicBezTo>
                    <a:pt x="1085042" y="535091"/>
                    <a:pt x="1078402" y="551121"/>
                    <a:pt x="1066584" y="562939"/>
                  </a:cubicBezTo>
                  <a:cubicBezTo>
                    <a:pt x="1054765" y="574758"/>
                    <a:pt x="1038736" y="581397"/>
                    <a:pt x="1022022" y="581397"/>
                  </a:cubicBezTo>
                  <a:lnTo>
                    <a:pt x="63020" y="581397"/>
                  </a:lnTo>
                  <a:cubicBezTo>
                    <a:pt x="28215" y="581397"/>
                    <a:pt x="0" y="553182"/>
                    <a:pt x="0" y="518378"/>
                  </a:cubicBezTo>
                  <a:lnTo>
                    <a:pt x="0" y="63020"/>
                  </a:lnTo>
                  <a:cubicBezTo>
                    <a:pt x="0" y="46306"/>
                    <a:pt x="6640" y="30277"/>
                    <a:pt x="18458" y="18458"/>
                  </a:cubicBezTo>
                  <a:cubicBezTo>
                    <a:pt x="30277" y="6640"/>
                    <a:pt x="46306" y="0"/>
                    <a:pt x="63020" y="0"/>
                  </a:cubicBezTo>
                  <a:close/>
                </a:path>
              </a:pathLst>
            </a:custGeom>
            <a:solidFill>
              <a:srgbClr val="EBFF00">
                <a:alpha val="30980"/>
              </a:srgbClr>
            </a:solidFill>
          </p:spPr>
        </p:sp>
        <p:sp>
          <p:nvSpPr>
            <p:cNvPr id="34" name="TextBox 34"/>
            <p:cNvSpPr txBox="1"/>
            <p:nvPr/>
          </p:nvSpPr>
          <p:spPr>
            <a:xfrm>
              <a:off x="0" y="-19050"/>
              <a:ext cx="1085042" cy="600447"/>
            </a:xfrm>
            <a:prstGeom prst="rect">
              <a:avLst/>
            </a:prstGeom>
          </p:spPr>
          <p:txBody>
            <a:bodyPr lIns="50800" tIns="50800" rIns="50800" bIns="50800" rtlCol="0" anchor="ctr"/>
            <a:lstStyle/>
            <a:p>
              <a:pPr algn="ctr">
                <a:lnSpc>
                  <a:spcPts val="3168"/>
                </a:lnSpc>
              </a:pPr>
              <a:endParaRPr/>
            </a:p>
          </p:txBody>
        </p:sp>
      </p:grpSp>
      <p:sp>
        <p:nvSpPr>
          <p:cNvPr id="35" name="TextBox 35"/>
          <p:cNvSpPr txBox="1"/>
          <p:nvPr/>
        </p:nvSpPr>
        <p:spPr>
          <a:xfrm>
            <a:off x="13247458" y="5563986"/>
            <a:ext cx="4729189" cy="2497893"/>
          </a:xfrm>
          <a:prstGeom prst="rect">
            <a:avLst/>
          </a:prstGeom>
        </p:spPr>
        <p:txBody>
          <a:bodyPr lIns="0" tIns="0" rIns="0" bIns="0" rtlCol="0" anchor="t">
            <a:spAutoFit/>
          </a:bodyPr>
          <a:lstStyle/>
          <a:p>
            <a:pPr algn="ctr">
              <a:lnSpc>
                <a:spcPts val="2872"/>
              </a:lnSpc>
            </a:pPr>
            <a:r>
              <a:rPr lang="en-US" sz="2393">
                <a:solidFill>
                  <a:srgbClr val="FFFFFF"/>
                </a:solidFill>
                <a:latin typeface="DM Sans"/>
                <a:ea typeface="DM Sans"/>
                <a:cs typeface="DM Sans"/>
                <a:sym typeface="DM Sans"/>
              </a:rPr>
              <a:t>Insurance rates for commercial vehicles can be significantly affected by the driving records of the drivers employed. Employers often seek drivers with clean MVRs to keep insurance premiums lower.</a:t>
            </a:r>
          </a:p>
        </p:txBody>
      </p:sp>
      <p:grpSp>
        <p:nvGrpSpPr>
          <p:cNvPr id="36" name="Group 36"/>
          <p:cNvGrpSpPr/>
          <p:nvPr/>
        </p:nvGrpSpPr>
        <p:grpSpPr>
          <a:xfrm>
            <a:off x="16192500" y="10137246"/>
            <a:ext cx="2283181" cy="167947"/>
            <a:chOff x="0" y="0"/>
            <a:chExt cx="601332" cy="44233"/>
          </a:xfrm>
        </p:grpSpPr>
        <p:sp>
          <p:nvSpPr>
            <p:cNvPr id="37" name="Freeform 3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BE1C2D"/>
            </a:solidFill>
          </p:spPr>
        </p:sp>
        <p:sp>
          <p:nvSpPr>
            <p:cNvPr id="38" name="TextBox 3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39" name="Group 39"/>
          <p:cNvGrpSpPr/>
          <p:nvPr/>
        </p:nvGrpSpPr>
        <p:grpSpPr>
          <a:xfrm>
            <a:off x="-855847" y="0"/>
            <a:ext cx="16192500" cy="172508"/>
            <a:chOff x="0" y="0"/>
            <a:chExt cx="4264691" cy="45434"/>
          </a:xfrm>
        </p:grpSpPr>
        <p:sp>
          <p:nvSpPr>
            <p:cNvPr id="40" name="Freeform 4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BE1C2D"/>
            </a:solidFill>
          </p:spPr>
        </p:sp>
        <p:sp>
          <p:nvSpPr>
            <p:cNvPr id="41" name="TextBox 4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42" name="TextBox 42"/>
          <p:cNvSpPr txBox="1"/>
          <p:nvPr/>
        </p:nvSpPr>
        <p:spPr>
          <a:xfrm>
            <a:off x="8145894" y="2752301"/>
            <a:ext cx="1995657" cy="1140405"/>
          </a:xfrm>
          <a:prstGeom prst="rect">
            <a:avLst/>
          </a:prstGeom>
        </p:spPr>
        <p:txBody>
          <a:bodyPr lIns="0" tIns="0" rIns="0" bIns="0" rtlCol="0" anchor="t">
            <a:spAutoFit/>
          </a:bodyPr>
          <a:lstStyle/>
          <a:p>
            <a:pPr algn="ctr">
              <a:lnSpc>
                <a:spcPts val="4583"/>
              </a:lnSpc>
            </a:pPr>
            <a:r>
              <a:rPr lang="en-US" sz="3525" b="1" spc="271">
                <a:solidFill>
                  <a:srgbClr val="FFFFFF"/>
                </a:solidFill>
                <a:latin typeface="DM Sans Bold"/>
                <a:ea typeface="DM Sans Bold"/>
                <a:cs typeface="DM Sans Bold"/>
                <a:sym typeface="DM Sans Bold"/>
              </a:rPr>
              <a:t>COMPL-IANCE</a:t>
            </a:r>
          </a:p>
        </p:txBody>
      </p:sp>
      <p:sp>
        <p:nvSpPr>
          <p:cNvPr id="43" name="TextBox 43"/>
          <p:cNvSpPr txBox="1"/>
          <p:nvPr/>
        </p:nvSpPr>
        <p:spPr>
          <a:xfrm>
            <a:off x="13877272" y="3704432"/>
            <a:ext cx="1870289" cy="1140405"/>
          </a:xfrm>
          <a:prstGeom prst="rect">
            <a:avLst/>
          </a:prstGeom>
        </p:spPr>
        <p:txBody>
          <a:bodyPr lIns="0" tIns="0" rIns="0" bIns="0" rtlCol="0" anchor="t">
            <a:spAutoFit/>
          </a:bodyPr>
          <a:lstStyle/>
          <a:p>
            <a:pPr algn="ctr">
              <a:lnSpc>
                <a:spcPts val="4583"/>
              </a:lnSpc>
            </a:pPr>
            <a:r>
              <a:rPr lang="en-US" sz="3525" b="1" spc="271">
                <a:solidFill>
                  <a:srgbClr val="FFFFFF"/>
                </a:solidFill>
                <a:latin typeface="DM Sans Bold"/>
                <a:ea typeface="DM Sans Bold"/>
                <a:cs typeface="DM Sans Bold"/>
                <a:sym typeface="DM Sans Bold"/>
              </a:rPr>
              <a:t>INSURA-NCE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6192500" y="10137246"/>
            <a:ext cx="2283181" cy="167947"/>
            <a:chOff x="0" y="0"/>
            <a:chExt cx="601332" cy="44233"/>
          </a:xfrm>
        </p:grpSpPr>
        <p:sp>
          <p:nvSpPr>
            <p:cNvPr id="3" name="Freeform 3"/>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4" name="TextBox 4"/>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7" name="TextBox 7"/>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0" y="162983"/>
            <a:ext cx="11998973" cy="1825873"/>
            <a:chOff x="0" y="0"/>
            <a:chExt cx="3560518" cy="541801"/>
          </a:xfrm>
        </p:grpSpPr>
        <p:sp>
          <p:nvSpPr>
            <p:cNvPr id="9" name="Freeform 9"/>
            <p:cNvSpPr/>
            <p:nvPr/>
          </p:nvSpPr>
          <p:spPr>
            <a:xfrm>
              <a:off x="0" y="0"/>
              <a:ext cx="3560518" cy="541801"/>
            </a:xfrm>
            <a:custGeom>
              <a:avLst/>
              <a:gdLst/>
              <a:ahLst/>
              <a:cxnLst/>
              <a:rect l="l" t="t" r="r" b="b"/>
              <a:pathLst>
                <a:path w="3560518" h="541801">
                  <a:moveTo>
                    <a:pt x="32906" y="0"/>
                  </a:moveTo>
                  <a:lnTo>
                    <a:pt x="3527612" y="0"/>
                  </a:lnTo>
                  <a:cubicBezTo>
                    <a:pt x="3536339" y="0"/>
                    <a:pt x="3544709" y="3467"/>
                    <a:pt x="3550880" y="9638"/>
                  </a:cubicBezTo>
                  <a:cubicBezTo>
                    <a:pt x="3557051" y="15809"/>
                    <a:pt x="3560518" y="24179"/>
                    <a:pt x="3560518" y="32906"/>
                  </a:cubicBezTo>
                  <a:lnTo>
                    <a:pt x="3560518" y="508895"/>
                  </a:lnTo>
                  <a:cubicBezTo>
                    <a:pt x="3560518" y="517622"/>
                    <a:pt x="3557051" y="525992"/>
                    <a:pt x="3550880" y="532163"/>
                  </a:cubicBezTo>
                  <a:cubicBezTo>
                    <a:pt x="3544709" y="538334"/>
                    <a:pt x="3536339" y="541801"/>
                    <a:pt x="3527612" y="541801"/>
                  </a:cubicBezTo>
                  <a:lnTo>
                    <a:pt x="32906" y="541801"/>
                  </a:lnTo>
                  <a:cubicBezTo>
                    <a:pt x="24179" y="541801"/>
                    <a:pt x="15809" y="538334"/>
                    <a:pt x="9638" y="532163"/>
                  </a:cubicBezTo>
                  <a:cubicBezTo>
                    <a:pt x="3467" y="525992"/>
                    <a:pt x="0" y="517622"/>
                    <a:pt x="0" y="508895"/>
                  </a:cubicBezTo>
                  <a:lnTo>
                    <a:pt x="0" y="32906"/>
                  </a:lnTo>
                  <a:cubicBezTo>
                    <a:pt x="0" y="24179"/>
                    <a:pt x="3467" y="15809"/>
                    <a:pt x="9638" y="9638"/>
                  </a:cubicBezTo>
                  <a:cubicBezTo>
                    <a:pt x="15809" y="3467"/>
                    <a:pt x="24179" y="0"/>
                    <a:pt x="32906" y="0"/>
                  </a:cubicBezTo>
                  <a:close/>
                </a:path>
              </a:pathLst>
            </a:custGeom>
            <a:solidFill>
              <a:srgbClr val="EBFF00"/>
            </a:solidFill>
          </p:spPr>
        </p:sp>
        <p:sp>
          <p:nvSpPr>
            <p:cNvPr id="10" name="TextBox 10"/>
            <p:cNvSpPr txBox="1"/>
            <p:nvPr/>
          </p:nvSpPr>
          <p:spPr>
            <a:xfrm>
              <a:off x="0" y="-66675"/>
              <a:ext cx="3560518" cy="608476"/>
            </a:xfrm>
            <a:prstGeom prst="rect">
              <a:avLst/>
            </a:prstGeom>
          </p:spPr>
          <p:txBody>
            <a:bodyPr lIns="50800" tIns="50800" rIns="50800" bIns="50800" rtlCol="0" anchor="ctr"/>
            <a:lstStyle/>
            <a:p>
              <a:pPr algn="l">
                <a:lnSpc>
                  <a:spcPts val="3006"/>
                </a:lnSpc>
              </a:pPr>
              <a:endParaRPr/>
            </a:p>
          </p:txBody>
        </p:sp>
      </p:grpSp>
      <p:grpSp>
        <p:nvGrpSpPr>
          <p:cNvPr id="11" name="Group 11"/>
          <p:cNvGrpSpPr/>
          <p:nvPr/>
        </p:nvGrpSpPr>
        <p:grpSpPr>
          <a:xfrm>
            <a:off x="182192" y="288610"/>
            <a:ext cx="11643722" cy="1586002"/>
            <a:chOff x="0" y="0"/>
            <a:chExt cx="3455102" cy="470623"/>
          </a:xfrm>
        </p:grpSpPr>
        <p:sp>
          <p:nvSpPr>
            <p:cNvPr id="12" name="Freeform 12"/>
            <p:cNvSpPr/>
            <p:nvPr/>
          </p:nvSpPr>
          <p:spPr>
            <a:xfrm>
              <a:off x="0" y="0"/>
              <a:ext cx="3455102" cy="470623"/>
            </a:xfrm>
            <a:custGeom>
              <a:avLst/>
              <a:gdLst/>
              <a:ahLst/>
              <a:cxnLst/>
              <a:rect l="l" t="t" r="r" b="b"/>
              <a:pathLst>
                <a:path w="3455102" h="470623">
                  <a:moveTo>
                    <a:pt x="33910" y="0"/>
                  </a:moveTo>
                  <a:lnTo>
                    <a:pt x="3421192" y="0"/>
                  </a:lnTo>
                  <a:cubicBezTo>
                    <a:pt x="3439920" y="0"/>
                    <a:pt x="3455102" y="15182"/>
                    <a:pt x="3455102" y="33910"/>
                  </a:cubicBezTo>
                  <a:lnTo>
                    <a:pt x="3455102" y="436713"/>
                  </a:lnTo>
                  <a:cubicBezTo>
                    <a:pt x="3455102" y="455441"/>
                    <a:pt x="3439920" y="470623"/>
                    <a:pt x="3421192" y="470623"/>
                  </a:cubicBezTo>
                  <a:lnTo>
                    <a:pt x="33910" y="470623"/>
                  </a:lnTo>
                  <a:cubicBezTo>
                    <a:pt x="15182" y="470623"/>
                    <a:pt x="0" y="455441"/>
                    <a:pt x="0" y="436713"/>
                  </a:cubicBezTo>
                  <a:lnTo>
                    <a:pt x="0" y="33910"/>
                  </a:lnTo>
                  <a:cubicBezTo>
                    <a:pt x="0" y="15182"/>
                    <a:pt x="15182" y="0"/>
                    <a:pt x="33910" y="0"/>
                  </a:cubicBezTo>
                  <a:close/>
                </a:path>
              </a:pathLst>
            </a:custGeom>
            <a:solidFill>
              <a:srgbClr val="FF0000"/>
            </a:solidFill>
          </p:spPr>
        </p:sp>
        <p:sp>
          <p:nvSpPr>
            <p:cNvPr id="13" name="TextBox 13"/>
            <p:cNvSpPr txBox="1"/>
            <p:nvPr/>
          </p:nvSpPr>
          <p:spPr>
            <a:xfrm>
              <a:off x="0" y="-66675"/>
              <a:ext cx="3455102" cy="537298"/>
            </a:xfrm>
            <a:prstGeom prst="rect">
              <a:avLst/>
            </a:prstGeom>
          </p:spPr>
          <p:txBody>
            <a:bodyPr lIns="50800" tIns="50800" rIns="50800" bIns="50800" rtlCol="0" anchor="ctr"/>
            <a:lstStyle/>
            <a:p>
              <a:pPr algn="l">
                <a:lnSpc>
                  <a:spcPts val="3006"/>
                </a:lnSpc>
              </a:pPr>
              <a:endParaRPr/>
            </a:p>
          </p:txBody>
        </p:sp>
      </p:grpSp>
      <p:grpSp>
        <p:nvGrpSpPr>
          <p:cNvPr id="14" name="Group 14"/>
          <p:cNvGrpSpPr/>
          <p:nvPr/>
        </p:nvGrpSpPr>
        <p:grpSpPr>
          <a:xfrm>
            <a:off x="414637" y="398511"/>
            <a:ext cx="11584336" cy="1285545"/>
            <a:chOff x="0" y="0"/>
            <a:chExt cx="15445781" cy="1714060"/>
          </a:xfrm>
        </p:grpSpPr>
        <p:sp>
          <p:nvSpPr>
            <p:cNvPr id="15" name="TextBox 15"/>
            <p:cNvSpPr txBox="1"/>
            <p:nvPr/>
          </p:nvSpPr>
          <p:spPr>
            <a:xfrm>
              <a:off x="0" y="-38100"/>
              <a:ext cx="15445781" cy="940460"/>
            </a:xfrm>
            <a:prstGeom prst="rect">
              <a:avLst/>
            </a:prstGeom>
          </p:spPr>
          <p:txBody>
            <a:bodyPr lIns="0" tIns="0" rIns="0" bIns="0" rtlCol="0" anchor="t">
              <a:spAutoFit/>
            </a:bodyPr>
            <a:lstStyle/>
            <a:p>
              <a:pPr algn="l">
                <a:lnSpc>
                  <a:spcPts val="5799"/>
                </a:lnSpc>
              </a:pPr>
              <a:r>
                <a:rPr lang="en-US" sz="4461" b="1" spc="133">
                  <a:solidFill>
                    <a:srgbClr val="FFFFFF"/>
                  </a:solidFill>
                  <a:latin typeface="Aileron Bold"/>
                  <a:ea typeface="Aileron Bold"/>
                  <a:cs typeface="Aileron Bold"/>
                  <a:sym typeface="Aileron Bold"/>
                </a:rPr>
                <a:t>What's Included in an MVR?</a:t>
              </a:r>
            </a:p>
          </p:txBody>
        </p:sp>
        <p:sp>
          <p:nvSpPr>
            <p:cNvPr id="16" name="TextBox 16"/>
            <p:cNvSpPr txBox="1"/>
            <p:nvPr/>
          </p:nvSpPr>
          <p:spPr>
            <a:xfrm>
              <a:off x="0" y="1090549"/>
              <a:ext cx="15445781" cy="623511"/>
            </a:xfrm>
            <a:prstGeom prst="rect">
              <a:avLst/>
            </a:prstGeom>
          </p:spPr>
          <p:txBody>
            <a:bodyPr lIns="0" tIns="0" rIns="0" bIns="0" rtlCol="0" anchor="t">
              <a:spAutoFit/>
            </a:bodyPr>
            <a:lstStyle/>
            <a:p>
              <a:pPr algn="l">
                <a:lnSpc>
                  <a:spcPts val="4089"/>
                </a:lnSpc>
              </a:pPr>
              <a:r>
                <a:rPr lang="en-US" sz="2726" b="1" spc="81">
                  <a:solidFill>
                    <a:srgbClr val="FFFFFF"/>
                  </a:solidFill>
                  <a:latin typeface="Aileron Bold"/>
                  <a:ea typeface="Aileron Bold"/>
                  <a:cs typeface="Aileron Bold"/>
                  <a:sym typeface="Aileron Bold"/>
                </a:rPr>
                <a:t>An MVR includes, but is not limited to, the following information:</a:t>
              </a:r>
            </a:p>
          </p:txBody>
        </p:sp>
      </p:grpSp>
      <p:grpSp>
        <p:nvGrpSpPr>
          <p:cNvPr id="17" name="Group 17"/>
          <p:cNvGrpSpPr/>
          <p:nvPr/>
        </p:nvGrpSpPr>
        <p:grpSpPr>
          <a:xfrm>
            <a:off x="602363" y="3080047"/>
            <a:ext cx="4931229" cy="1633629"/>
            <a:chOff x="0" y="0"/>
            <a:chExt cx="1314890" cy="435600"/>
          </a:xfrm>
        </p:grpSpPr>
        <p:sp>
          <p:nvSpPr>
            <p:cNvPr id="18" name="Freeform 18"/>
            <p:cNvSpPr/>
            <p:nvPr/>
          </p:nvSpPr>
          <p:spPr>
            <a:xfrm>
              <a:off x="0" y="0"/>
              <a:ext cx="1314890" cy="435600"/>
            </a:xfrm>
            <a:custGeom>
              <a:avLst/>
              <a:gdLst/>
              <a:ahLst/>
              <a:cxnLst/>
              <a:rect l="l" t="t" r="r" b="b"/>
              <a:pathLst>
                <a:path w="1314890" h="435600">
                  <a:moveTo>
                    <a:pt x="62799" y="0"/>
                  </a:moveTo>
                  <a:lnTo>
                    <a:pt x="1252091" y="0"/>
                  </a:lnTo>
                  <a:cubicBezTo>
                    <a:pt x="1268746" y="0"/>
                    <a:pt x="1284720" y="6616"/>
                    <a:pt x="1296497" y="18393"/>
                  </a:cubicBezTo>
                  <a:cubicBezTo>
                    <a:pt x="1308274" y="30171"/>
                    <a:pt x="1314890" y="46144"/>
                    <a:pt x="1314890" y="62799"/>
                  </a:cubicBezTo>
                  <a:lnTo>
                    <a:pt x="1314890" y="372801"/>
                  </a:lnTo>
                  <a:cubicBezTo>
                    <a:pt x="1314890" y="389456"/>
                    <a:pt x="1308274" y="405429"/>
                    <a:pt x="1296497" y="417206"/>
                  </a:cubicBezTo>
                  <a:cubicBezTo>
                    <a:pt x="1284720" y="428984"/>
                    <a:pt x="1268746" y="435600"/>
                    <a:pt x="1252091" y="435600"/>
                  </a:cubicBezTo>
                  <a:lnTo>
                    <a:pt x="62799" y="435600"/>
                  </a:lnTo>
                  <a:cubicBezTo>
                    <a:pt x="46144" y="435600"/>
                    <a:pt x="30171" y="428984"/>
                    <a:pt x="18393" y="417206"/>
                  </a:cubicBezTo>
                  <a:cubicBezTo>
                    <a:pt x="6616" y="405429"/>
                    <a:pt x="0" y="389456"/>
                    <a:pt x="0" y="372801"/>
                  </a:cubicBezTo>
                  <a:lnTo>
                    <a:pt x="0" y="62799"/>
                  </a:lnTo>
                  <a:cubicBezTo>
                    <a:pt x="0" y="46144"/>
                    <a:pt x="6616" y="30171"/>
                    <a:pt x="18393" y="18393"/>
                  </a:cubicBezTo>
                  <a:cubicBezTo>
                    <a:pt x="30171" y="6616"/>
                    <a:pt x="46144" y="0"/>
                    <a:pt x="62799" y="0"/>
                  </a:cubicBezTo>
                  <a:close/>
                </a:path>
              </a:pathLst>
            </a:custGeom>
            <a:solidFill>
              <a:srgbClr val="FFFFFF">
                <a:alpha val="16863"/>
              </a:srgbClr>
            </a:solidFill>
          </p:spPr>
        </p:sp>
        <p:sp>
          <p:nvSpPr>
            <p:cNvPr id="19" name="TextBox 19"/>
            <p:cNvSpPr txBox="1"/>
            <p:nvPr/>
          </p:nvSpPr>
          <p:spPr>
            <a:xfrm>
              <a:off x="0" y="-19050"/>
              <a:ext cx="1314890" cy="454650"/>
            </a:xfrm>
            <a:prstGeom prst="rect">
              <a:avLst/>
            </a:prstGeom>
          </p:spPr>
          <p:txBody>
            <a:bodyPr lIns="50800" tIns="50800" rIns="50800" bIns="50800" rtlCol="0" anchor="ctr"/>
            <a:lstStyle/>
            <a:p>
              <a:pPr algn="ctr">
                <a:lnSpc>
                  <a:spcPts val="3168"/>
                </a:lnSpc>
              </a:pPr>
              <a:endParaRPr/>
            </a:p>
          </p:txBody>
        </p:sp>
      </p:grpSp>
      <p:sp>
        <p:nvSpPr>
          <p:cNvPr id="20" name="TextBox 20"/>
          <p:cNvSpPr txBox="1"/>
          <p:nvPr/>
        </p:nvSpPr>
        <p:spPr>
          <a:xfrm>
            <a:off x="747098" y="3131879"/>
            <a:ext cx="4641758" cy="1472816"/>
          </a:xfrm>
          <a:prstGeom prst="rect">
            <a:avLst/>
          </a:prstGeom>
        </p:spPr>
        <p:txBody>
          <a:bodyPr lIns="0" tIns="0" rIns="0" bIns="0" rtlCol="0" anchor="t">
            <a:spAutoFit/>
          </a:bodyPr>
          <a:lstStyle/>
          <a:p>
            <a:pPr algn="ctr">
              <a:lnSpc>
                <a:spcPts val="2942"/>
              </a:lnSpc>
              <a:spcBef>
                <a:spcPct val="0"/>
              </a:spcBef>
            </a:pPr>
            <a:r>
              <a:rPr lang="en-US" sz="1961" spc="58">
                <a:solidFill>
                  <a:srgbClr val="FFFFFF"/>
                </a:solidFill>
                <a:latin typeface="Aileron"/>
                <a:ea typeface="Aileron"/>
                <a:cs typeface="Aileron"/>
                <a:sym typeface="Aileron"/>
              </a:rPr>
              <a:t>Driver’s License Status: Details about the driver’s license type, current status (valid, expired, suspended, or revoked), and expiration date.</a:t>
            </a:r>
          </a:p>
        </p:txBody>
      </p:sp>
      <p:sp>
        <p:nvSpPr>
          <p:cNvPr id="21" name="AutoShape 21"/>
          <p:cNvSpPr/>
          <p:nvPr/>
        </p:nvSpPr>
        <p:spPr>
          <a:xfrm>
            <a:off x="3205359" y="5902860"/>
            <a:ext cx="1666867" cy="0"/>
          </a:xfrm>
          <a:prstGeom prst="line">
            <a:avLst/>
          </a:prstGeom>
          <a:ln w="85725" cap="flat">
            <a:solidFill>
              <a:srgbClr val="BE1C2D"/>
            </a:solidFill>
            <a:prstDash val="solid"/>
            <a:headEnd type="none" w="sm" len="sm"/>
            <a:tailEnd type="none" w="sm" len="sm"/>
          </a:ln>
        </p:spPr>
      </p:sp>
      <p:sp>
        <p:nvSpPr>
          <p:cNvPr id="22" name="AutoShape 22"/>
          <p:cNvSpPr/>
          <p:nvPr/>
        </p:nvSpPr>
        <p:spPr>
          <a:xfrm>
            <a:off x="5354691" y="5902860"/>
            <a:ext cx="1666867" cy="0"/>
          </a:xfrm>
          <a:prstGeom prst="line">
            <a:avLst/>
          </a:prstGeom>
          <a:ln w="85725" cap="flat">
            <a:solidFill>
              <a:srgbClr val="BE1C2D"/>
            </a:solidFill>
            <a:prstDash val="solid"/>
            <a:headEnd type="none" w="sm" len="sm"/>
            <a:tailEnd type="none" w="sm" len="sm"/>
          </a:ln>
        </p:spPr>
      </p:sp>
      <p:sp>
        <p:nvSpPr>
          <p:cNvPr id="23" name="AutoShape 23"/>
          <p:cNvSpPr/>
          <p:nvPr/>
        </p:nvSpPr>
        <p:spPr>
          <a:xfrm>
            <a:off x="7598707" y="5902860"/>
            <a:ext cx="1666867" cy="0"/>
          </a:xfrm>
          <a:prstGeom prst="line">
            <a:avLst/>
          </a:prstGeom>
          <a:ln w="85725" cap="flat">
            <a:solidFill>
              <a:srgbClr val="BE1C2D"/>
            </a:solidFill>
            <a:prstDash val="solid"/>
            <a:headEnd type="none" w="sm" len="sm"/>
            <a:tailEnd type="none" w="sm" len="sm"/>
          </a:ln>
        </p:spPr>
      </p:sp>
      <p:sp>
        <p:nvSpPr>
          <p:cNvPr id="24" name="AutoShape 24"/>
          <p:cNvSpPr/>
          <p:nvPr/>
        </p:nvSpPr>
        <p:spPr>
          <a:xfrm>
            <a:off x="9846185" y="5902860"/>
            <a:ext cx="1666867" cy="0"/>
          </a:xfrm>
          <a:prstGeom prst="line">
            <a:avLst/>
          </a:prstGeom>
          <a:ln w="85725" cap="flat">
            <a:solidFill>
              <a:srgbClr val="BE1C2D"/>
            </a:solidFill>
            <a:prstDash val="solid"/>
            <a:headEnd type="none" w="sm" len="sm"/>
            <a:tailEnd type="none" w="sm" len="sm"/>
          </a:ln>
        </p:spPr>
      </p:sp>
      <p:grpSp>
        <p:nvGrpSpPr>
          <p:cNvPr id="25" name="Group 25"/>
          <p:cNvGrpSpPr/>
          <p:nvPr/>
        </p:nvGrpSpPr>
        <p:grpSpPr>
          <a:xfrm>
            <a:off x="2029493" y="5295775"/>
            <a:ext cx="1214170" cy="12141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28" name="Group 28"/>
          <p:cNvGrpSpPr/>
          <p:nvPr/>
        </p:nvGrpSpPr>
        <p:grpSpPr>
          <a:xfrm>
            <a:off x="2117599" y="5383881"/>
            <a:ext cx="1037957" cy="103795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a:t>
              </a:r>
            </a:p>
          </p:txBody>
        </p:sp>
      </p:grpSp>
      <p:grpSp>
        <p:nvGrpSpPr>
          <p:cNvPr id="31" name="Group 31"/>
          <p:cNvGrpSpPr/>
          <p:nvPr/>
        </p:nvGrpSpPr>
        <p:grpSpPr>
          <a:xfrm>
            <a:off x="4498165" y="5295775"/>
            <a:ext cx="1214170" cy="12141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33" name="TextBox 33"/>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34" name="Group 34"/>
          <p:cNvGrpSpPr/>
          <p:nvPr/>
        </p:nvGrpSpPr>
        <p:grpSpPr>
          <a:xfrm>
            <a:off x="4586272" y="5383881"/>
            <a:ext cx="1037957" cy="103795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36" name="TextBox 3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37" name="Group 37"/>
          <p:cNvGrpSpPr/>
          <p:nvPr/>
        </p:nvGrpSpPr>
        <p:grpSpPr>
          <a:xfrm>
            <a:off x="6928857" y="5295775"/>
            <a:ext cx="1214170" cy="1214170"/>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39" name="TextBox 39"/>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40" name="Group 40"/>
          <p:cNvGrpSpPr/>
          <p:nvPr/>
        </p:nvGrpSpPr>
        <p:grpSpPr>
          <a:xfrm>
            <a:off x="7016963" y="5383881"/>
            <a:ext cx="1037957" cy="103795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42" name="TextBox 4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grpSp>
        <p:nvGrpSpPr>
          <p:cNvPr id="43" name="Group 43"/>
          <p:cNvGrpSpPr/>
          <p:nvPr/>
        </p:nvGrpSpPr>
        <p:grpSpPr>
          <a:xfrm>
            <a:off x="9176379" y="5295775"/>
            <a:ext cx="1214170" cy="121417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45" name="TextBox 45"/>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46" name="Group 46"/>
          <p:cNvGrpSpPr/>
          <p:nvPr/>
        </p:nvGrpSpPr>
        <p:grpSpPr>
          <a:xfrm>
            <a:off x="9264485" y="5383881"/>
            <a:ext cx="1037957" cy="1037957"/>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48" name="TextBox 4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49" name="Group 49"/>
          <p:cNvGrpSpPr/>
          <p:nvPr/>
        </p:nvGrpSpPr>
        <p:grpSpPr>
          <a:xfrm>
            <a:off x="11417802" y="5295775"/>
            <a:ext cx="1214170" cy="121417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51" name="TextBox 51"/>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52" name="Group 52"/>
          <p:cNvGrpSpPr/>
          <p:nvPr/>
        </p:nvGrpSpPr>
        <p:grpSpPr>
          <a:xfrm>
            <a:off x="11505908" y="5383881"/>
            <a:ext cx="1037957" cy="1037957"/>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54" name="TextBox 5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sp>
        <p:nvSpPr>
          <p:cNvPr id="55" name="Freeform 55"/>
          <p:cNvSpPr/>
          <p:nvPr/>
        </p:nvSpPr>
        <p:spPr>
          <a:xfrm rot="3752795" flipH="1">
            <a:off x="3612932" y="5155572"/>
            <a:ext cx="992590" cy="280407"/>
          </a:xfrm>
          <a:custGeom>
            <a:avLst/>
            <a:gdLst/>
            <a:ahLst/>
            <a:cxnLst/>
            <a:rect l="l" t="t" r="r" b="b"/>
            <a:pathLst>
              <a:path w="992590" h="280407">
                <a:moveTo>
                  <a:pt x="992590" y="0"/>
                </a:moveTo>
                <a:lnTo>
                  <a:pt x="0" y="0"/>
                </a:lnTo>
                <a:lnTo>
                  <a:pt x="0" y="280406"/>
                </a:lnTo>
                <a:lnTo>
                  <a:pt x="992590" y="280406"/>
                </a:lnTo>
                <a:lnTo>
                  <a:pt x="9925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rot="3553534">
            <a:off x="1636996" y="6819592"/>
            <a:ext cx="1102983" cy="311593"/>
          </a:xfrm>
          <a:custGeom>
            <a:avLst/>
            <a:gdLst/>
            <a:ahLst/>
            <a:cxnLst/>
            <a:rect l="l" t="t" r="r" b="b"/>
            <a:pathLst>
              <a:path w="1102983" h="311593">
                <a:moveTo>
                  <a:pt x="0" y="0"/>
                </a:moveTo>
                <a:lnTo>
                  <a:pt x="1102983" y="0"/>
                </a:lnTo>
                <a:lnTo>
                  <a:pt x="1102983" y="311592"/>
                </a:lnTo>
                <a:lnTo>
                  <a:pt x="0" y="311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rot="3553534">
            <a:off x="6602606" y="6819592"/>
            <a:ext cx="1102983" cy="311593"/>
          </a:xfrm>
          <a:custGeom>
            <a:avLst/>
            <a:gdLst/>
            <a:ahLst/>
            <a:cxnLst/>
            <a:rect l="l" t="t" r="r" b="b"/>
            <a:pathLst>
              <a:path w="1102983" h="311593">
                <a:moveTo>
                  <a:pt x="0" y="0"/>
                </a:moveTo>
                <a:lnTo>
                  <a:pt x="1102983" y="0"/>
                </a:lnTo>
                <a:lnTo>
                  <a:pt x="1102983" y="311592"/>
                </a:lnTo>
                <a:lnTo>
                  <a:pt x="0" y="311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1450312">
            <a:off x="12055631" y="6354148"/>
            <a:ext cx="1102983" cy="311593"/>
          </a:xfrm>
          <a:custGeom>
            <a:avLst/>
            <a:gdLst/>
            <a:ahLst/>
            <a:cxnLst/>
            <a:rect l="l" t="t" r="r" b="b"/>
            <a:pathLst>
              <a:path w="1102983" h="311593">
                <a:moveTo>
                  <a:pt x="0" y="0"/>
                </a:moveTo>
                <a:lnTo>
                  <a:pt x="1102983" y="0"/>
                </a:lnTo>
                <a:lnTo>
                  <a:pt x="1102983" y="311593"/>
                </a:lnTo>
                <a:lnTo>
                  <a:pt x="0" y="31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3752795" flipH="1">
            <a:off x="8298289" y="5135263"/>
            <a:ext cx="992590" cy="280407"/>
          </a:xfrm>
          <a:custGeom>
            <a:avLst/>
            <a:gdLst/>
            <a:ahLst/>
            <a:cxnLst/>
            <a:rect l="l" t="t" r="r" b="b"/>
            <a:pathLst>
              <a:path w="992590" h="280407">
                <a:moveTo>
                  <a:pt x="992590" y="0"/>
                </a:moveTo>
                <a:lnTo>
                  <a:pt x="0" y="0"/>
                </a:lnTo>
                <a:lnTo>
                  <a:pt x="0" y="280406"/>
                </a:lnTo>
                <a:lnTo>
                  <a:pt x="992590" y="280406"/>
                </a:lnTo>
                <a:lnTo>
                  <a:pt x="99259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0" name="Group 60"/>
          <p:cNvGrpSpPr/>
          <p:nvPr/>
        </p:nvGrpSpPr>
        <p:grpSpPr>
          <a:xfrm>
            <a:off x="1643612" y="7719438"/>
            <a:ext cx="4931229" cy="1633629"/>
            <a:chOff x="0" y="0"/>
            <a:chExt cx="1314890" cy="435600"/>
          </a:xfrm>
        </p:grpSpPr>
        <p:sp>
          <p:nvSpPr>
            <p:cNvPr id="61" name="Freeform 61"/>
            <p:cNvSpPr/>
            <p:nvPr/>
          </p:nvSpPr>
          <p:spPr>
            <a:xfrm>
              <a:off x="0" y="0"/>
              <a:ext cx="1314890" cy="435600"/>
            </a:xfrm>
            <a:custGeom>
              <a:avLst/>
              <a:gdLst/>
              <a:ahLst/>
              <a:cxnLst/>
              <a:rect l="l" t="t" r="r" b="b"/>
              <a:pathLst>
                <a:path w="1314890" h="435600">
                  <a:moveTo>
                    <a:pt x="62799" y="0"/>
                  </a:moveTo>
                  <a:lnTo>
                    <a:pt x="1252091" y="0"/>
                  </a:lnTo>
                  <a:cubicBezTo>
                    <a:pt x="1268746" y="0"/>
                    <a:pt x="1284720" y="6616"/>
                    <a:pt x="1296497" y="18393"/>
                  </a:cubicBezTo>
                  <a:cubicBezTo>
                    <a:pt x="1308274" y="30171"/>
                    <a:pt x="1314890" y="46144"/>
                    <a:pt x="1314890" y="62799"/>
                  </a:cubicBezTo>
                  <a:lnTo>
                    <a:pt x="1314890" y="372801"/>
                  </a:lnTo>
                  <a:cubicBezTo>
                    <a:pt x="1314890" y="389456"/>
                    <a:pt x="1308274" y="405429"/>
                    <a:pt x="1296497" y="417206"/>
                  </a:cubicBezTo>
                  <a:cubicBezTo>
                    <a:pt x="1284720" y="428984"/>
                    <a:pt x="1268746" y="435600"/>
                    <a:pt x="1252091" y="435600"/>
                  </a:cubicBezTo>
                  <a:lnTo>
                    <a:pt x="62799" y="435600"/>
                  </a:lnTo>
                  <a:cubicBezTo>
                    <a:pt x="46144" y="435600"/>
                    <a:pt x="30171" y="428984"/>
                    <a:pt x="18393" y="417206"/>
                  </a:cubicBezTo>
                  <a:cubicBezTo>
                    <a:pt x="6616" y="405429"/>
                    <a:pt x="0" y="389456"/>
                    <a:pt x="0" y="372801"/>
                  </a:cubicBezTo>
                  <a:lnTo>
                    <a:pt x="0" y="62799"/>
                  </a:lnTo>
                  <a:cubicBezTo>
                    <a:pt x="0" y="46144"/>
                    <a:pt x="6616" y="30171"/>
                    <a:pt x="18393" y="18393"/>
                  </a:cubicBezTo>
                  <a:cubicBezTo>
                    <a:pt x="30171" y="6616"/>
                    <a:pt x="46144" y="0"/>
                    <a:pt x="62799" y="0"/>
                  </a:cubicBezTo>
                  <a:close/>
                </a:path>
              </a:pathLst>
            </a:custGeom>
            <a:solidFill>
              <a:srgbClr val="FFFFFF">
                <a:alpha val="16863"/>
              </a:srgbClr>
            </a:solidFill>
          </p:spPr>
        </p:sp>
        <p:sp>
          <p:nvSpPr>
            <p:cNvPr id="62" name="TextBox 62"/>
            <p:cNvSpPr txBox="1"/>
            <p:nvPr/>
          </p:nvSpPr>
          <p:spPr>
            <a:xfrm>
              <a:off x="0" y="-19050"/>
              <a:ext cx="1314890" cy="454650"/>
            </a:xfrm>
            <a:prstGeom prst="rect">
              <a:avLst/>
            </a:prstGeom>
          </p:spPr>
          <p:txBody>
            <a:bodyPr lIns="50800" tIns="50800" rIns="50800" bIns="50800" rtlCol="0" anchor="ctr"/>
            <a:lstStyle/>
            <a:p>
              <a:pPr algn="ctr">
                <a:lnSpc>
                  <a:spcPts val="3168"/>
                </a:lnSpc>
              </a:pPr>
              <a:endParaRPr/>
            </a:p>
          </p:txBody>
        </p:sp>
      </p:grpSp>
      <p:sp>
        <p:nvSpPr>
          <p:cNvPr id="63" name="TextBox 63"/>
          <p:cNvSpPr txBox="1"/>
          <p:nvPr/>
        </p:nvSpPr>
        <p:spPr>
          <a:xfrm>
            <a:off x="1788348" y="7771269"/>
            <a:ext cx="4641758" cy="1472816"/>
          </a:xfrm>
          <a:prstGeom prst="rect">
            <a:avLst/>
          </a:prstGeom>
        </p:spPr>
        <p:txBody>
          <a:bodyPr lIns="0" tIns="0" rIns="0" bIns="0" rtlCol="0" anchor="t">
            <a:spAutoFit/>
          </a:bodyPr>
          <a:lstStyle/>
          <a:p>
            <a:pPr algn="ctr">
              <a:lnSpc>
                <a:spcPts val="2942"/>
              </a:lnSpc>
              <a:spcBef>
                <a:spcPct val="0"/>
              </a:spcBef>
            </a:pPr>
            <a:r>
              <a:rPr lang="en-US" sz="1961" spc="58">
                <a:solidFill>
                  <a:srgbClr val="FFFFFF"/>
                </a:solidFill>
                <a:latin typeface="Aileron"/>
                <a:ea typeface="Aileron"/>
                <a:cs typeface="Aileron"/>
                <a:sym typeface="Aileron"/>
              </a:rPr>
              <a:t>Traffic Violations: Lists all traffic citations, such as speeding tickets or other infractions, typically over the last three to five years.</a:t>
            </a:r>
          </a:p>
        </p:txBody>
      </p:sp>
      <p:grpSp>
        <p:nvGrpSpPr>
          <p:cNvPr id="64" name="Group 64"/>
          <p:cNvGrpSpPr/>
          <p:nvPr/>
        </p:nvGrpSpPr>
        <p:grpSpPr>
          <a:xfrm>
            <a:off x="6894684" y="7757538"/>
            <a:ext cx="3761124" cy="1633629"/>
            <a:chOff x="0" y="0"/>
            <a:chExt cx="1002887" cy="435600"/>
          </a:xfrm>
        </p:grpSpPr>
        <p:sp>
          <p:nvSpPr>
            <p:cNvPr id="65" name="Freeform 65"/>
            <p:cNvSpPr/>
            <p:nvPr/>
          </p:nvSpPr>
          <p:spPr>
            <a:xfrm>
              <a:off x="0" y="0"/>
              <a:ext cx="1002887" cy="435600"/>
            </a:xfrm>
            <a:custGeom>
              <a:avLst/>
              <a:gdLst/>
              <a:ahLst/>
              <a:cxnLst/>
              <a:rect l="l" t="t" r="r" b="b"/>
              <a:pathLst>
                <a:path w="1002887" h="435600">
                  <a:moveTo>
                    <a:pt x="82336" y="0"/>
                  </a:moveTo>
                  <a:lnTo>
                    <a:pt x="920551" y="0"/>
                  </a:lnTo>
                  <a:cubicBezTo>
                    <a:pt x="942388" y="0"/>
                    <a:pt x="963330" y="8675"/>
                    <a:pt x="978771" y="24116"/>
                  </a:cubicBezTo>
                  <a:cubicBezTo>
                    <a:pt x="994212" y="39557"/>
                    <a:pt x="1002887" y="60499"/>
                    <a:pt x="1002887" y="82336"/>
                  </a:cubicBezTo>
                  <a:lnTo>
                    <a:pt x="1002887" y="353264"/>
                  </a:lnTo>
                  <a:cubicBezTo>
                    <a:pt x="1002887" y="375101"/>
                    <a:pt x="994212" y="396043"/>
                    <a:pt x="978771" y="411484"/>
                  </a:cubicBezTo>
                  <a:cubicBezTo>
                    <a:pt x="963330" y="426925"/>
                    <a:pt x="942388" y="435600"/>
                    <a:pt x="920551" y="435600"/>
                  </a:cubicBezTo>
                  <a:lnTo>
                    <a:pt x="82336" y="435600"/>
                  </a:lnTo>
                  <a:cubicBezTo>
                    <a:pt x="60499" y="435600"/>
                    <a:pt x="39557" y="426925"/>
                    <a:pt x="24116" y="411484"/>
                  </a:cubicBezTo>
                  <a:cubicBezTo>
                    <a:pt x="8675" y="396043"/>
                    <a:pt x="0" y="375101"/>
                    <a:pt x="0" y="353264"/>
                  </a:cubicBezTo>
                  <a:lnTo>
                    <a:pt x="0" y="82336"/>
                  </a:lnTo>
                  <a:cubicBezTo>
                    <a:pt x="0" y="60499"/>
                    <a:pt x="8675" y="39557"/>
                    <a:pt x="24116" y="24116"/>
                  </a:cubicBezTo>
                  <a:cubicBezTo>
                    <a:pt x="39557" y="8675"/>
                    <a:pt x="60499" y="0"/>
                    <a:pt x="82336" y="0"/>
                  </a:cubicBezTo>
                  <a:close/>
                </a:path>
              </a:pathLst>
            </a:custGeom>
            <a:solidFill>
              <a:srgbClr val="FFFFFF">
                <a:alpha val="16863"/>
              </a:srgbClr>
            </a:solidFill>
          </p:spPr>
        </p:sp>
        <p:sp>
          <p:nvSpPr>
            <p:cNvPr id="66" name="TextBox 66"/>
            <p:cNvSpPr txBox="1"/>
            <p:nvPr/>
          </p:nvSpPr>
          <p:spPr>
            <a:xfrm>
              <a:off x="0" y="-19050"/>
              <a:ext cx="1002887" cy="454650"/>
            </a:xfrm>
            <a:prstGeom prst="rect">
              <a:avLst/>
            </a:prstGeom>
          </p:spPr>
          <p:txBody>
            <a:bodyPr lIns="50800" tIns="50800" rIns="50800" bIns="50800" rtlCol="0" anchor="ctr"/>
            <a:lstStyle/>
            <a:p>
              <a:pPr algn="ctr">
                <a:lnSpc>
                  <a:spcPts val="3168"/>
                </a:lnSpc>
              </a:pPr>
              <a:endParaRPr/>
            </a:p>
          </p:txBody>
        </p:sp>
      </p:grpSp>
      <p:sp>
        <p:nvSpPr>
          <p:cNvPr id="67" name="TextBox 67"/>
          <p:cNvSpPr txBox="1"/>
          <p:nvPr/>
        </p:nvSpPr>
        <p:spPr>
          <a:xfrm>
            <a:off x="7039420" y="7809369"/>
            <a:ext cx="3263023" cy="1472816"/>
          </a:xfrm>
          <a:prstGeom prst="rect">
            <a:avLst/>
          </a:prstGeom>
        </p:spPr>
        <p:txBody>
          <a:bodyPr lIns="0" tIns="0" rIns="0" bIns="0" rtlCol="0" anchor="t">
            <a:spAutoFit/>
          </a:bodyPr>
          <a:lstStyle/>
          <a:p>
            <a:pPr algn="ctr">
              <a:lnSpc>
                <a:spcPts val="2942"/>
              </a:lnSpc>
              <a:spcBef>
                <a:spcPct val="0"/>
              </a:spcBef>
            </a:pPr>
            <a:r>
              <a:rPr lang="en-US" sz="1961" spc="58">
                <a:solidFill>
                  <a:srgbClr val="FFFFFF"/>
                </a:solidFill>
                <a:latin typeface="Aileron"/>
                <a:ea typeface="Aileron"/>
                <a:cs typeface="Aileron"/>
                <a:sym typeface="Aileron"/>
              </a:rPr>
              <a:t>DUI/DWI Convictions: Details of any driving under the influence (alcohol or drugs) convictions.</a:t>
            </a:r>
          </a:p>
        </p:txBody>
      </p:sp>
      <p:grpSp>
        <p:nvGrpSpPr>
          <p:cNvPr id="68" name="Group 68"/>
          <p:cNvGrpSpPr/>
          <p:nvPr/>
        </p:nvGrpSpPr>
        <p:grpSpPr>
          <a:xfrm>
            <a:off x="6894684" y="3304440"/>
            <a:ext cx="3761124" cy="1300254"/>
            <a:chOff x="0" y="0"/>
            <a:chExt cx="1002887" cy="346707"/>
          </a:xfrm>
        </p:grpSpPr>
        <p:sp>
          <p:nvSpPr>
            <p:cNvPr id="69" name="Freeform 69"/>
            <p:cNvSpPr/>
            <p:nvPr/>
          </p:nvSpPr>
          <p:spPr>
            <a:xfrm>
              <a:off x="0" y="0"/>
              <a:ext cx="1002887" cy="346707"/>
            </a:xfrm>
            <a:custGeom>
              <a:avLst/>
              <a:gdLst/>
              <a:ahLst/>
              <a:cxnLst/>
              <a:rect l="l" t="t" r="r" b="b"/>
              <a:pathLst>
                <a:path w="1002887" h="346707">
                  <a:moveTo>
                    <a:pt x="82336" y="0"/>
                  </a:moveTo>
                  <a:lnTo>
                    <a:pt x="920551" y="0"/>
                  </a:lnTo>
                  <a:cubicBezTo>
                    <a:pt x="942388" y="0"/>
                    <a:pt x="963330" y="8675"/>
                    <a:pt x="978771" y="24116"/>
                  </a:cubicBezTo>
                  <a:cubicBezTo>
                    <a:pt x="994212" y="39557"/>
                    <a:pt x="1002887" y="60499"/>
                    <a:pt x="1002887" y="82336"/>
                  </a:cubicBezTo>
                  <a:lnTo>
                    <a:pt x="1002887" y="264371"/>
                  </a:lnTo>
                  <a:cubicBezTo>
                    <a:pt x="1002887" y="286208"/>
                    <a:pt x="994212" y="307150"/>
                    <a:pt x="978771" y="322591"/>
                  </a:cubicBezTo>
                  <a:cubicBezTo>
                    <a:pt x="963330" y="338032"/>
                    <a:pt x="942388" y="346707"/>
                    <a:pt x="920551" y="346707"/>
                  </a:cubicBezTo>
                  <a:lnTo>
                    <a:pt x="82336" y="346707"/>
                  </a:lnTo>
                  <a:cubicBezTo>
                    <a:pt x="60499" y="346707"/>
                    <a:pt x="39557" y="338032"/>
                    <a:pt x="24116" y="322591"/>
                  </a:cubicBezTo>
                  <a:cubicBezTo>
                    <a:pt x="8675" y="307150"/>
                    <a:pt x="0" y="286208"/>
                    <a:pt x="0" y="264371"/>
                  </a:cubicBezTo>
                  <a:lnTo>
                    <a:pt x="0" y="82336"/>
                  </a:lnTo>
                  <a:cubicBezTo>
                    <a:pt x="0" y="60499"/>
                    <a:pt x="8675" y="39557"/>
                    <a:pt x="24116" y="24116"/>
                  </a:cubicBezTo>
                  <a:cubicBezTo>
                    <a:pt x="39557" y="8675"/>
                    <a:pt x="60499" y="0"/>
                    <a:pt x="82336" y="0"/>
                  </a:cubicBezTo>
                  <a:close/>
                </a:path>
              </a:pathLst>
            </a:custGeom>
            <a:solidFill>
              <a:srgbClr val="FFFFFF">
                <a:alpha val="16863"/>
              </a:srgbClr>
            </a:solidFill>
          </p:spPr>
        </p:sp>
        <p:sp>
          <p:nvSpPr>
            <p:cNvPr id="70" name="TextBox 70"/>
            <p:cNvSpPr txBox="1"/>
            <p:nvPr/>
          </p:nvSpPr>
          <p:spPr>
            <a:xfrm>
              <a:off x="0" y="-19050"/>
              <a:ext cx="1002887" cy="365757"/>
            </a:xfrm>
            <a:prstGeom prst="rect">
              <a:avLst/>
            </a:prstGeom>
          </p:spPr>
          <p:txBody>
            <a:bodyPr lIns="50800" tIns="50800" rIns="50800" bIns="50800" rtlCol="0" anchor="ctr"/>
            <a:lstStyle/>
            <a:p>
              <a:pPr algn="ctr">
                <a:lnSpc>
                  <a:spcPts val="3168"/>
                </a:lnSpc>
              </a:pPr>
              <a:endParaRPr/>
            </a:p>
          </p:txBody>
        </p:sp>
      </p:grpSp>
      <p:sp>
        <p:nvSpPr>
          <p:cNvPr id="71" name="TextBox 71"/>
          <p:cNvSpPr txBox="1"/>
          <p:nvPr/>
        </p:nvSpPr>
        <p:spPr>
          <a:xfrm>
            <a:off x="7039420" y="3356272"/>
            <a:ext cx="3263023" cy="1100217"/>
          </a:xfrm>
          <a:prstGeom prst="rect">
            <a:avLst/>
          </a:prstGeom>
        </p:spPr>
        <p:txBody>
          <a:bodyPr lIns="0" tIns="0" rIns="0" bIns="0" rtlCol="0" anchor="t">
            <a:spAutoFit/>
          </a:bodyPr>
          <a:lstStyle/>
          <a:p>
            <a:pPr algn="ctr">
              <a:lnSpc>
                <a:spcPts val="2942"/>
              </a:lnSpc>
              <a:spcBef>
                <a:spcPct val="0"/>
              </a:spcBef>
            </a:pPr>
            <a:r>
              <a:rPr lang="en-US" sz="1961" spc="58">
                <a:solidFill>
                  <a:srgbClr val="FFFFFF"/>
                </a:solidFill>
                <a:latin typeface="Aileron"/>
                <a:ea typeface="Aileron"/>
                <a:cs typeface="Aileron"/>
                <a:sym typeface="Aileron"/>
              </a:rPr>
              <a:t>Accident Reports: Any recorded accidents that involved the driver.</a:t>
            </a:r>
          </a:p>
        </p:txBody>
      </p:sp>
      <p:grpSp>
        <p:nvGrpSpPr>
          <p:cNvPr id="72" name="Group 72"/>
          <p:cNvGrpSpPr/>
          <p:nvPr/>
        </p:nvGrpSpPr>
        <p:grpSpPr>
          <a:xfrm>
            <a:off x="13370433" y="4052334"/>
            <a:ext cx="3888867" cy="2486883"/>
            <a:chOff x="0" y="0"/>
            <a:chExt cx="1036949" cy="663116"/>
          </a:xfrm>
        </p:grpSpPr>
        <p:sp>
          <p:nvSpPr>
            <p:cNvPr id="73" name="Freeform 73"/>
            <p:cNvSpPr/>
            <p:nvPr/>
          </p:nvSpPr>
          <p:spPr>
            <a:xfrm>
              <a:off x="0" y="0"/>
              <a:ext cx="1036949" cy="663116"/>
            </a:xfrm>
            <a:custGeom>
              <a:avLst/>
              <a:gdLst/>
              <a:ahLst/>
              <a:cxnLst/>
              <a:rect l="l" t="t" r="r" b="b"/>
              <a:pathLst>
                <a:path w="1036949" h="663116">
                  <a:moveTo>
                    <a:pt x="79632" y="0"/>
                  </a:moveTo>
                  <a:lnTo>
                    <a:pt x="957317" y="0"/>
                  </a:lnTo>
                  <a:cubicBezTo>
                    <a:pt x="1001297" y="0"/>
                    <a:pt x="1036949" y="35652"/>
                    <a:pt x="1036949" y="79632"/>
                  </a:cubicBezTo>
                  <a:lnTo>
                    <a:pt x="1036949" y="583484"/>
                  </a:lnTo>
                  <a:cubicBezTo>
                    <a:pt x="1036949" y="604604"/>
                    <a:pt x="1028559" y="624859"/>
                    <a:pt x="1013625" y="639793"/>
                  </a:cubicBezTo>
                  <a:cubicBezTo>
                    <a:pt x="998692" y="654726"/>
                    <a:pt x="978437" y="663116"/>
                    <a:pt x="957317" y="663116"/>
                  </a:cubicBezTo>
                  <a:lnTo>
                    <a:pt x="79632" y="663116"/>
                  </a:lnTo>
                  <a:cubicBezTo>
                    <a:pt x="35652" y="663116"/>
                    <a:pt x="0" y="627464"/>
                    <a:pt x="0" y="583484"/>
                  </a:cubicBezTo>
                  <a:lnTo>
                    <a:pt x="0" y="79632"/>
                  </a:lnTo>
                  <a:cubicBezTo>
                    <a:pt x="0" y="35652"/>
                    <a:pt x="35652" y="0"/>
                    <a:pt x="79632" y="0"/>
                  </a:cubicBezTo>
                  <a:close/>
                </a:path>
              </a:pathLst>
            </a:custGeom>
            <a:solidFill>
              <a:srgbClr val="FFFFFF">
                <a:alpha val="16863"/>
              </a:srgbClr>
            </a:solidFill>
          </p:spPr>
        </p:sp>
        <p:sp>
          <p:nvSpPr>
            <p:cNvPr id="74" name="TextBox 74"/>
            <p:cNvSpPr txBox="1"/>
            <p:nvPr/>
          </p:nvSpPr>
          <p:spPr>
            <a:xfrm>
              <a:off x="0" y="-19050"/>
              <a:ext cx="1036949" cy="682166"/>
            </a:xfrm>
            <a:prstGeom prst="rect">
              <a:avLst/>
            </a:prstGeom>
          </p:spPr>
          <p:txBody>
            <a:bodyPr lIns="50800" tIns="50800" rIns="50800" bIns="50800" rtlCol="0" anchor="ctr"/>
            <a:lstStyle/>
            <a:p>
              <a:pPr algn="ctr">
                <a:lnSpc>
                  <a:spcPts val="3168"/>
                </a:lnSpc>
              </a:pPr>
              <a:endParaRPr/>
            </a:p>
          </p:txBody>
        </p:sp>
      </p:grpSp>
      <p:sp>
        <p:nvSpPr>
          <p:cNvPr id="75" name="TextBox 75"/>
          <p:cNvSpPr txBox="1"/>
          <p:nvPr/>
        </p:nvSpPr>
        <p:spPr>
          <a:xfrm>
            <a:off x="13442356" y="4344493"/>
            <a:ext cx="3745020" cy="1845414"/>
          </a:xfrm>
          <a:prstGeom prst="rect">
            <a:avLst/>
          </a:prstGeom>
        </p:spPr>
        <p:txBody>
          <a:bodyPr lIns="0" tIns="0" rIns="0" bIns="0" rtlCol="0" anchor="t">
            <a:spAutoFit/>
          </a:bodyPr>
          <a:lstStyle/>
          <a:p>
            <a:pPr algn="ctr">
              <a:lnSpc>
                <a:spcPts val="2942"/>
              </a:lnSpc>
              <a:spcBef>
                <a:spcPct val="0"/>
              </a:spcBef>
            </a:pPr>
            <a:r>
              <a:rPr lang="en-US" sz="1961" spc="58">
                <a:solidFill>
                  <a:srgbClr val="FFFFFF"/>
                </a:solidFill>
                <a:latin typeface="Aileron"/>
                <a:ea typeface="Aileron"/>
                <a:cs typeface="Aileron"/>
                <a:sym typeface="Aileron"/>
              </a:rPr>
              <a:t>Driver’s License Status: Details about the driver’s license type, current status (valid, expired, suspended, or revoked), and expiration date.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09104" y="4842332"/>
            <a:ext cx="13208954"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3020827" y="3642924"/>
            <a:ext cx="12246346" cy="1030605"/>
            <a:chOff x="0" y="0"/>
            <a:chExt cx="16328461" cy="1374140"/>
          </a:xfrm>
        </p:grpSpPr>
        <p:sp>
          <p:nvSpPr>
            <p:cNvPr id="4" name="TextBox 4"/>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5" name="TextBox 5"/>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6" name="Group 6"/>
          <p:cNvGrpSpPr/>
          <p:nvPr/>
        </p:nvGrpSpPr>
        <p:grpSpPr>
          <a:xfrm>
            <a:off x="16192500" y="10137246"/>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flipV="1">
            <a:off x="4980289" y="4460393"/>
            <a:ext cx="0" cy="762785"/>
          </a:xfrm>
          <a:prstGeom prst="line">
            <a:avLst/>
          </a:prstGeom>
          <a:ln w="66675" cap="flat">
            <a:solidFill>
              <a:srgbClr val="520000"/>
            </a:solidFill>
            <a:prstDash val="solid"/>
            <a:headEnd type="none" w="sm" len="sm"/>
            <a:tailEnd type="none" w="sm" len="sm"/>
          </a:ln>
        </p:spPr>
      </p:sp>
      <p:sp>
        <p:nvSpPr>
          <p:cNvPr id="13" name="AutoShape 13"/>
          <p:cNvSpPr/>
          <p:nvPr/>
        </p:nvSpPr>
        <p:spPr>
          <a:xfrm flipV="1">
            <a:off x="9326922" y="4501907"/>
            <a:ext cx="0" cy="762785"/>
          </a:xfrm>
          <a:prstGeom prst="line">
            <a:avLst/>
          </a:prstGeom>
          <a:ln w="66675" cap="flat">
            <a:solidFill>
              <a:srgbClr val="520000"/>
            </a:solidFill>
            <a:prstDash val="solid"/>
            <a:headEnd type="none" w="sm" len="sm"/>
            <a:tailEnd type="none" w="sm" len="sm"/>
          </a:ln>
        </p:spPr>
      </p:sp>
      <p:sp>
        <p:nvSpPr>
          <p:cNvPr id="14" name="AutoShape 14"/>
          <p:cNvSpPr/>
          <p:nvPr/>
        </p:nvSpPr>
        <p:spPr>
          <a:xfrm flipV="1">
            <a:off x="13518612" y="4501907"/>
            <a:ext cx="0" cy="762785"/>
          </a:xfrm>
          <a:prstGeom prst="line">
            <a:avLst/>
          </a:prstGeom>
          <a:ln w="66675" cap="flat">
            <a:solidFill>
              <a:srgbClr val="520000"/>
            </a:solidFill>
            <a:prstDash val="solid"/>
            <a:headEnd type="none" w="sm" len="sm"/>
            <a:tailEnd type="none" w="sm" len="sm"/>
          </a:ln>
        </p:spPr>
      </p:sp>
      <p:grpSp>
        <p:nvGrpSpPr>
          <p:cNvPr id="15" name="Group 15"/>
          <p:cNvGrpSpPr/>
          <p:nvPr/>
        </p:nvGrpSpPr>
        <p:grpSpPr>
          <a:xfrm>
            <a:off x="13117317" y="5203332"/>
            <a:ext cx="801836" cy="8018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
        <p:nvSpPr>
          <p:cNvPr id="18" name="AutoShape 18"/>
          <p:cNvSpPr/>
          <p:nvPr/>
        </p:nvSpPr>
        <p:spPr>
          <a:xfrm flipV="1">
            <a:off x="15715408" y="4501907"/>
            <a:ext cx="0" cy="762785"/>
          </a:xfrm>
          <a:prstGeom prst="line">
            <a:avLst/>
          </a:prstGeom>
          <a:ln w="66675" cap="flat">
            <a:solidFill>
              <a:srgbClr val="520000"/>
            </a:solidFill>
            <a:prstDash val="solid"/>
            <a:headEnd type="none" w="sm" len="sm"/>
            <a:tailEnd type="none" w="sm" len="sm"/>
          </a:ln>
        </p:spPr>
      </p:sp>
      <p:grpSp>
        <p:nvGrpSpPr>
          <p:cNvPr id="19" name="Group 19"/>
          <p:cNvGrpSpPr/>
          <p:nvPr/>
        </p:nvGrpSpPr>
        <p:grpSpPr>
          <a:xfrm>
            <a:off x="4579371" y="5223178"/>
            <a:ext cx="801836" cy="801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22" name="Group 22"/>
          <p:cNvGrpSpPr/>
          <p:nvPr/>
        </p:nvGrpSpPr>
        <p:grpSpPr>
          <a:xfrm>
            <a:off x="8926004" y="5215910"/>
            <a:ext cx="801836" cy="80183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25" name="Group 25"/>
          <p:cNvGrpSpPr/>
          <p:nvPr/>
        </p:nvGrpSpPr>
        <p:grpSpPr>
          <a:xfrm>
            <a:off x="15313261" y="3757309"/>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grpSp>
        <p:nvGrpSpPr>
          <p:cNvPr id="28" name="Group 28"/>
          <p:cNvGrpSpPr/>
          <p:nvPr/>
        </p:nvGrpSpPr>
        <p:grpSpPr>
          <a:xfrm>
            <a:off x="2160694" y="3738412"/>
            <a:ext cx="763495" cy="76349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1" name="TextBox 31"/>
          <p:cNvSpPr txBox="1"/>
          <p:nvPr/>
        </p:nvSpPr>
        <p:spPr>
          <a:xfrm>
            <a:off x="2453989" y="3833662"/>
            <a:ext cx="148946"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a:t>
            </a:r>
          </a:p>
        </p:txBody>
      </p:sp>
      <p:sp>
        <p:nvSpPr>
          <p:cNvPr id="32" name="AutoShape 32"/>
          <p:cNvSpPr/>
          <p:nvPr/>
        </p:nvSpPr>
        <p:spPr>
          <a:xfrm flipV="1">
            <a:off x="2542442" y="4501907"/>
            <a:ext cx="0" cy="762785"/>
          </a:xfrm>
          <a:prstGeom prst="line">
            <a:avLst/>
          </a:prstGeom>
          <a:ln w="66675" cap="flat">
            <a:solidFill>
              <a:srgbClr val="3B0006"/>
            </a:solidFill>
            <a:prstDash val="solid"/>
            <a:headEnd type="none" w="sm" len="sm"/>
            <a:tailEnd type="none" w="sm" len="sm"/>
          </a:ln>
        </p:spPr>
      </p:sp>
      <p:sp>
        <p:nvSpPr>
          <p:cNvPr id="33" name="AutoShape 33"/>
          <p:cNvSpPr/>
          <p:nvPr/>
        </p:nvSpPr>
        <p:spPr>
          <a:xfrm flipV="1">
            <a:off x="7048875" y="4611865"/>
            <a:ext cx="0" cy="762785"/>
          </a:xfrm>
          <a:prstGeom prst="line">
            <a:avLst/>
          </a:prstGeom>
          <a:ln w="66675" cap="flat">
            <a:solidFill>
              <a:srgbClr val="520000"/>
            </a:solidFill>
            <a:prstDash val="solid"/>
            <a:headEnd type="none" w="sm" len="sm"/>
            <a:tailEnd type="none" w="sm" len="sm"/>
          </a:ln>
        </p:spPr>
      </p:sp>
      <p:grpSp>
        <p:nvGrpSpPr>
          <p:cNvPr id="34" name="Group 34"/>
          <p:cNvGrpSpPr/>
          <p:nvPr/>
        </p:nvGrpSpPr>
        <p:grpSpPr>
          <a:xfrm>
            <a:off x="6648431" y="3867267"/>
            <a:ext cx="801836" cy="80183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6" name="TextBox 3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sp>
        <p:nvSpPr>
          <p:cNvPr id="37" name="AutoShape 37"/>
          <p:cNvSpPr/>
          <p:nvPr/>
        </p:nvSpPr>
        <p:spPr>
          <a:xfrm flipH="1" flipV="1">
            <a:off x="11637006" y="4257172"/>
            <a:ext cx="6950" cy="1346783"/>
          </a:xfrm>
          <a:prstGeom prst="line">
            <a:avLst/>
          </a:prstGeom>
          <a:ln w="114300" cap="flat">
            <a:solidFill>
              <a:srgbClr val="FF001B"/>
            </a:solidFill>
            <a:prstDash val="solid"/>
            <a:headEnd type="none" w="sm" len="sm"/>
            <a:tailEnd type="none" w="sm" len="sm"/>
          </a:ln>
        </p:spPr>
      </p:sp>
      <p:grpSp>
        <p:nvGrpSpPr>
          <p:cNvPr id="38" name="Group 38"/>
          <p:cNvGrpSpPr/>
          <p:nvPr/>
        </p:nvGrpSpPr>
        <p:grpSpPr>
          <a:xfrm>
            <a:off x="10708343" y="2440231"/>
            <a:ext cx="1871225" cy="18712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0" name="TextBox 40"/>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1" name="TextBox 41"/>
          <p:cNvSpPr txBox="1"/>
          <p:nvPr/>
        </p:nvSpPr>
        <p:spPr>
          <a:xfrm>
            <a:off x="11269383" y="2745058"/>
            <a:ext cx="365047"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4</a:t>
            </a:r>
          </a:p>
        </p:txBody>
      </p:sp>
      <p:sp>
        <p:nvSpPr>
          <p:cNvPr id="42" name="TextBox 42"/>
          <p:cNvSpPr txBox="1"/>
          <p:nvPr/>
        </p:nvSpPr>
        <p:spPr>
          <a:xfrm>
            <a:off x="3745285" y="3703768"/>
            <a:ext cx="2542562"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 Employment Drug Alcohol Test</a:t>
            </a:r>
          </a:p>
        </p:txBody>
      </p:sp>
      <p:sp>
        <p:nvSpPr>
          <p:cNvPr id="43" name="TextBox 43"/>
          <p:cNvSpPr txBox="1"/>
          <p:nvPr/>
        </p:nvSpPr>
        <p:spPr>
          <a:xfrm>
            <a:off x="5874069" y="5938492"/>
            <a:ext cx="2193277"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Inquire for State Agency for Personal Data</a:t>
            </a:r>
          </a:p>
        </p:txBody>
      </p:sp>
      <p:sp>
        <p:nvSpPr>
          <p:cNvPr id="44" name="TextBox 44"/>
          <p:cNvSpPr txBox="1"/>
          <p:nvPr/>
        </p:nvSpPr>
        <p:spPr>
          <a:xfrm>
            <a:off x="7007313" y="3765489"/>
            <a:ext cx="4572544" cy="371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Motor Vehicle Record</a:t>
            </a:r>
          </a:p>
        </p:txBody>
      </p:sp>
      <p:sp>
        <p:nvSpPr>
          <p:cNvPr id="45" name="TextBox 45"/>
          <p:cNvSpPr txBox="1"/>
          <p:nvPr/>
        </p:nvSpPr>
        <p:spPr>
          <a:xfrm>
            <a:off x="10311758" y="5747992"/>
            <a:ext cx="2664396" cy="1466850"/>
          </a:xfrm>
          <a:prstGeom prst="rect">
            <a:avLst/>
          </a:prstGeom>
        </p:spPr>
        <p:txBody>
          <a:bodyPr lIns="0" tIns="0" rIns="0" bIns="0" rtlCol="0" anchor="t">
            <a:spAutoFit/>
          </a:bodyPr>
          <a:lstStyle/>
          <a:p>
            <a:pPr algn="ctr">
              <a:lnSpc>
                <a:spcPts val="5999"/>
              </a:lnSpc>
            </a:pPr>
            <a:r>
              <a:rPr lang="en-US" sz="3999" spc="119">
                <a:solidFill>
                  <a:srgbClr val="FFFFFF"/>
                </a:solidFill>
                <a:latin typeface="Aileron"/>
                <a:ea typeface="Aileron"/>
                <a:cs typeface="Aileron"/>
                <a:sym typeface="Aileron"/>
              </a:rPr>
              <a:t>Medical Certificate</a:t>
            </a:r>
          </a:p>
        </p:txBody>
      </p:sp>
      <p:sp>
        <p:nvSpPr>
          <p:cNvPr id="46" name="TextBox 46"/>
          <p:cNvSpPr txBox="1"/>
          <p:nvPr/>
        </p:nvSpPr>
        <p:spPr>
          <a:xfrm>
            <a:off x="12299322" y="3690634"/>
            <a:ext cx="2438580" cy="736498"/>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Check Listed in National Register</a:t>
            </a:r>
          </a:p>
        </p:txBody>
      </p:sp>
      <p:sp>
        <p:nvSpPr>
          <p:cNvPr id="47" name="TextBox 47"/>
          <p:cNvSpPr txBox="1"/>
          <p:nvPr/>
        </p:nvSpPr>
        <p:spPr>
          <a:xfrm>
            <a:off x="14498768" y="5870621"/>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Testing Notification and Consent</a:t>
            </a:r>
          </a:p>
        </p:txBody>
      </p:sp>
      <p:sp>
        <p:nvSpPr>
          <p:cNvPr id="48" name="TextBox 48"/>
          <p:cNvSpPr txBox="1"/>
          <p:nvPr/>
        </p:nvSpPr>
        <p:spPr>
          <a:xfrm>
            <a:off x="1322329" y="6205587"/>
            <a:ext cx="2440226"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CDL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704947" cy="865744"/>
            <a:chOff x="0" y="0"/>
            <a:chExt cx="4939929"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9" y="124384"/>
              <a:ext cx="38139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607676"/>
          </a:xfrm>
          <a:prstGeom prst="rect">
            <a:avLst/>
          </a:prstGeom>
        </p:spPr>
        <p:txBody>
          <a:bodyPr lIns="0" tIns="0" rIns="0" bIns="0" rtlCol="0" anchor="t">
            <a:spAutoFit/>
          </a:bodyPr>
          <a:lstStyle/>
          <a:p>
            <a:pPr algn="ctr">
              <a:lnSpc>
                <a:spcPts val="4783"/>
              </a:lnSpc>
            </a:pPr>
            <a:r>
              <a:rPr lang="en-US" sz="4348" b="1">
                <a:solidFill>
                  <a:srgbClr val="FF001B"/>
                </a:solidFill>
                <a:latin typeface="Garet Bold"/>
                <a:ea typeface="Garet Bold"/>
                <a:cs typeface="Garet Bold"/>
                <a:sym typeface="Garet Bold"/>
              </a:rPr>
              <a:t>MEDICAL</a:t>
            </a:r>
            <a:r>
              <a:rPr lang="en-US" sz="4348" b="1">
                <a:solidFill>
                  <a:srgbClr val="FFFFFF"/>
                </a:solidFill>
                <a:latin typeface="Garet Bold"/>
                <a:ea typeface="Garet Bold"/>
                <a:cs typeface="Garet Bold"/>
                <a:sym typeface="Garet Bold"/>
              </a:rPr>
              <a:t> CERTIFICATE</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14607" y="9445796"/>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654791"/>
            <a:ext cx="10899962" cy="5504533"/>
            <a:chOff x="0" y="0"/>
            <a:chExt cx="2254321" cy="1138443"/>
          </a:xfrm>
        </p:grpSpPr>
        <p:sp>
          <p:nvSpPr>
            <p:cNvPr id="11" name="Freeform 11"/>
            <p:cNvSpPr/>
            <p:nvPr/>
          </p:nvSpPr>
          <p:spPr>
            <a:xfrm>
              <a:off x="0" y="0"/>
              <a:ext cx="2254321" cy="1138443"/>
            </a:xfrm>
            <a:custGeom>
              <a:avLst/>
              <a:gdLst/>
              <a:ahLst/>
              <a:cxnLst/>
              <a:rect l="l" t="t" r="r" b="b"/>
              <a:pathLst>
                <a:path w="2254321" h="1138443">
                  <a:moveTo>
                    <a:pt x="28411" y="0"/>
                  </a:moveTo>
                  <a:lnTo>
                    <a:pt x="2225910" y="0"/>
                  </a:lnTo>
                  <a:cubicBezTo>
                    <a:pt x="2233445" y="0"/>
                    <a:pt x="2240672" y="2993"/>
                    <a:pt x="2246000" y="8321"/>
                  </a:cubicBezTo>
                  <a:cubicBezTo>
                    <a:pt x="2251328" y="13649"/>
                    <a:pt x="2254321" y="20876"/>
                    <a:pt x="2254321" y="28411"/>
                  </a:cubicBezTo>
                  <a:lnTo>
                    <a:pt x="2254321" y="1110032"/>
                  </a:lnTo>
                  <a:cubicBezTo>
                    <a:pt x="2254321" y="1125723"/>
                    <a:pt x="2241601" y="1138443"/>
                    <a:pt x="2225910" y="1138443"/>
                  </a:cubicBezTo>
                  <a:lnTo>
                    <a:pt x="28411" y="1138443"/>
                  </a:lnTo>
                  <a:cubicBezTo>
                    <a:pt x="12720" y="1138443"/>
                    <a:pt x="0" y="1125723"/>
                    <a:pt x="0" y="1110032"/>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157493"/>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68599"/>
            <a:ext cx="10223493" cy="4249154"/>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A Medical Certificate for truck drivers, often referred to as a Medical Examiner's Certificate (MEC), is a document that certifies a driver is physically qualified to operate a commercial motor vehicle (CMV). In the United States, this certification is a requirement set by the Federal Motor Carrier Safety Administration (FMCSA), part of the Department of Transportation (DOT).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6302601"/>
            <a:ext cx="18288000" cy="4260677"/>
            <a:chOff x="0" y="0"/>
            <a:chExt cx="8365120" cy="1948878"/>
          </a:xfrm>
        </p:grpSpPr>
        <p:sp>
          <p:nvSpPr>
            <p:cNvPr id="3" name="Freeform 3"/>
            <p:cNvSpPr/>
            <p:nvPr/>
          </p:nvSpPr>
          <p:spPr>
            <a:xfrm>
              <a:off x="0" y="0"/>
              <a:ext cx="8365120" cy="1948878"/>
            </a:xfrm>
            <a:custGeom>
              <a:avLst/>
              <a:gdLst/>
              <a:ahLst/>
              <a:cxnLst/>
              <a:rect l="l" t="t" r="r" b="b"/>
              <a:pathLst>
                <a:path w="8365120" h="1948878">
                  <a:moveTo>
                    <a:pt x="0" y="0"/>
                  </a:moveTo>
                  <a:lnTo>
                    <a:pt x="6452630" y="0"/>
                  </a:lnTo>
                  <a:cubicBezTo>
                    <a:pt x="7507574" y="0"/>
                    <a:pt x="8365120" y="199788"/>
                    <a:pt x="8365120" y="445565"/>
                  </a:cubicBezTo>
                  <a:lnTo>
                    <a:pt x="8365120" y="1948878"/>
                  </a:lnTo>
                  <a:lnTo>
                    <a:pt x="0" y="1948878"/>
                  </a:lnTo>
                  <a:lnTo>
                    <a:pt x="0" y="0"/>
                  </a:lnTo>
                  <a:close/>
                </a:path>
              </a:pathLst>
            </a:custGeom>
            <a:blipFill>
              <a:blip r:embed="rId2"/>
              <a:stretch>
                <a:fillRect t="-52471" b="-107210"/>
              </a:stretch>
            </a:blipFill>
          </p:spPr>
        </p:sp>
      </p:grpSp>
      <p:sp>
        <p:nvSpPr>
          <p:cNvPr id="4" name="Freeform 4"/>
          <p:cNvSpPr/>
          <p:nvPr/>
        </p:nvSpPr>
        <p:spPr>
          <a:xfrm>
            <a:off x="276896" y="2891921"/>
            <a:ext cx="1231752" cy="1231752"/>
          </a:xfrm>
          <a:custGeom>
            <a:avLst/>
            <a:gdLst/>
            <a:ahLst/>
            <a:cxnLst/>
            <a:rect l="l" t="t" r="r" b="b"/>
            <a:pathLst>
              <a:path w="1231752" h="1231752">
                <a:moveTo>
                  <a:pt x="0" y="0"/>
                </a:moveTo>
                <a:lnTo>
                  <a:pt x="1231751" y="0"/>
                </a:lnTo>
                <a:lnTo>
                  <a:pt x="1231751" y="1231752"/>
                </a:lnTo>
                <a:lnTo>
                  <a:pt x="0" y="1231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6399378" y="-227355"/>
            <a:ext cx="2512109" cy="2512109"/>
          </a:xfrm>
          <a:custGeom>
            <a:avLst/>
            <a:gdLst/>
            <a:ahLst/>
            <a:cxnLst/>
            <a:rect l="l" t="t" r="r" b="b"/>
            <a:pathLst>
              <a:path w="2512109" h="2512109">
                <a:moveTo>
                  <a:pt x="0" y="0"/>
                </a:moveTo>
                <a:lnTo>
                  <a:pt x="2512110" y="0"/>
                </a:lnTo>
                <a:lnTo>
                  <a:pt x="2512110" y="2512110"/>
                </a:lnTo>
                <a:lnTo>
                  <a:pt x="0" y="25121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638453" y="428794"/>
            <a:ext cx="3781147" cy="865744"/>
            <a:chOff x="0" y="0"/>
            <a:chExt cx="5041529" cy="1154325"/>
          </a:xfrm>
        </p:grpSpPr>
        <p:sp>
          <p:nvSpPr>
            <p:cNvPr id="7" name="Freeform 7"/>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125959" y="124384"/>
              <a:ext cx="39155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9" name="TextBox 9"/>
          <p:cNvSpPr txBox="1"/>
          <p:nvPr/>
        </p:nvSpPr>
        <p:spPr>
          <a:xfrm>
            <a:off x="1646375" y="3180315"/>
            <a:ext cx="4453474" cy="962408"/>
          </a:xfrm>
          <a:prstGeom prst="rect">
            <a:avLst/>
          </a:prstGeom>
        </p:spPr>
        <p:txBody>
          <a:bodyPr lIns="0" tIns="0" rIns="0" bIns="0" rtlCol="0" anchor="t">
            <a:spAutoFit/>
          </a:bodyPr>
          <a:lstStyle/>
          <a:p>
            <a:pPr marL="0" lvl="0" indent="0" algn="l">
              <a:lnSpc>
                <a:spcPts val="1945"/>
              </a:lnSpc>
            </a:pPr>
            <a:r>
              <a:rPr lang="en-US" sz="1389" spc="13">
                <a:solidFill>
                  <a:srgbClr val="FFFFFF"/>
                </a:solidFill>
                <a:latin typeface="Canva Sans 1"/>
                <a:ea typeface="Canva Sans 1"/>
                <a:cs typeface="Canva Sans 1"/>
                <a:sym typeface="Canva Sans 1"/>
              </a:rPr>
              <a:t>Drivers must have at least 20/40 acuity (with or without correction) in each eye and a 70° field of vision. They must also be able to distinguish traffic colors.</a:t>
            </a:r>
          </a:p>
        </p:txBody>
      </p:sp>
      <p:sp>
        <p:nvSpPr>
          <p:cNvPr id="10" name="TextBox 10"/>
          <p:cNvSpPr txBox="1"/>
          <p:nvPr/>
        </p:nvSpPr>
        <p:spPr>
          <a:xfrm>
            <a:off x="1627325" y="2853625"/>
            <a:ext cx="5130237" cy="336215"/>
          </a:xfrm>
          <a:prstGeom prst="rect">
            <a:avLst/>
          </a:prstGeom>
        </p:spPr>
        <p:txBody>
          <a:bodyPr lIns="0" tIns="0" rIns="0" bIns="0" rtlCol="0" anchor="t">
            <a:spAutoFit/>
          </a:bodyPr>
          <a:lstStyle/>
          <a:p>
            <a:pPr marL="0" lvl="0" indent="0" algn="l">
              <a:lnSpc>
                <a:spcPts val="2799"/>
              </a:lnSpc>
            </a:pPr>
            <a:r>
              <a:rPr lang="en-US" sz="1999" b="1" spc="19">
                <a:solidFill>
                  <a:srgbClr val="FFFFFF"/>
                </a:solidFill>
                <a:latin typeface="Canva Sans 1 Bold"/>
                <a:ea typeface="Canva Sans 1 Bold"/>
                <a:cs typeface="Canva Sans 1 Bold"/>
                <a:sym typeface="Canva Sans 1 Bold"/>
              </a:rPr>
              <a:t>Vision</a:t>
            </a:r>
          </a:p>
        </p:txBody>
      </p:sp>
      <p:sp>
        <p:nvSpPr>
          <p:cNvPr id="11" name="TextBox 11"/>
          <p:cNvSpPr txBox="1"/>
          <p:nvPr/>
        </p:nvSpPr>
        <p:spPr>
          <a:xfrm>
            <a:off x="4862786" y="519767"/>
            <a:ext cx="8562428" cy="1657284"/>
          </a:xfrm>
          <a:prstGeom prst="rect">
            <a:avLst/>
          </a:prstGeom>
        </p:spPr>
        <p:txBody>
          <a:bodyPr lIns="0" tIns="0" rIns="0" bIns="0" rtlCol="0" anchor="t">
            <a:spAutoFit/>
          </a:bodyPr>
          <a:lstStyle/>
          <a:p>
            <a:pPr algn="ctr">
              <a:lnSpc>
                <a:spcPts val="6473"/>
              </a:lnSpc>
            </a:pPr>
            <a:r>
              <a:rPr lang="en-US" sz="5885" b="1" spc="-11">
                <a:solidFill>
                  <a:srgbClr val="FFFFFF"/>
                </a:solidFill>
                <a:latin typeface="Canva Sans 1 Bold"/>
                <a:ea typeface="Canva Sans 1 Bold"/>
                <a:cs typeface="Canva Sans 1 Bold"/>
                <a:sym typeface="Canva Sans 1 Bold"/>
              </a:rPr>
              <a:t>Requirements for</a:t>
            </a:r>
            <a:r>
              <a:rPr lang="en-US" sz="5885" b="1" spc="-11">
                <a:solidFill>
                  <a:srgbClr val="FF0000"/>
                </a:solidFill>
                <a:latin typeface="Canva Sans 1 Bold"/>
                <a:ea typeface="Canva Sans 1 Bold"/>
                <a:cs typeface="Canva Sans 1 Bold"/>
                <a:sym typeface="Canva Sans 1 Bold"/>
              </a:rPr>
              <a:t> Medical Certification</a:t>
            </a:r>
          </a:p>
        </p:txBody>
      </p:sp>
      <p:sp>
        <p:nvSpPr>
          <p:cNvPr id="12" name="Freeform 12"/>
          <p:cNvSpPr/>
          <p:nvPr/>
        </p:nvSpPr>
        <p:spPr>
          <a:xfrm>
            <a:off x="276896" y="4406668"/>
            <a:ext cx="1231752" cy="1231752"/>
          </a:xfrm>
          <a:custGeom>
            <a:avLst/>
            <a:gdLst/>
            <a:ahLst/>
            <a:cxnLst/>
            <a:rect l="l" t="t" r="r" b="b"/>
            <a:pathLst>
              <a:path w="1231752" h="1231752">
                <a:moveTo>
                  <a:pt x="0" y="0"/>
                </a:moveTo>
                <a:lnTo>
                  <a:pt x="1231751" y="0"/>
                </a:lnTo>
                <a:lnTo>
                  <a:pt x="1231751" y="1231752"/>
                </a:lnTo>
                <a:lnTo>
                  <a:pt x="0" y="1231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646375" y="4695062"/>
            <a:ext cx="4453474" cy="720127"/>
          </a:xfrm>
          <a:prstGeom prst="rect">
            <a:avLst/>
          </a:prstGeom>
        </p:spPr>
        <p:txBody>
          <a:bodyPr lIns="0" tIns="0" rIns="0" bIns="0" rtlCol="0" anchor="t">
            <a:spAutoFit/>
          </a:bodyPr>
          <a:lstStyle/>
          <a:p>
            <a:pPr marL="0" lvl="0" indent="0" algn="l">
              <a:lnSpc>
                <a:spcPts val="1945"/>
              </a:lnSpc>
            </a:pPr>
            <a:r>
              <a:rPr lang="en-US" sz="1389" spc="13">
                <a:solidFill>
                  <a:srgbClr val="FFFFFF"/>
                </a:solidFill>
                <a:latin typeface="Canva Sans 1"/>
                <a:ea typeface="Canva Sans 1"/>
                <a:cs typeface="Canva Sans 1"/>
                <a:sym typeface="Canva Sans 1"/>
              </a:rPr>
              <a:t>Drivers must be able to hear a forced whisper from a distance of 5 feet or less, with or without a hearing aid.</a:t>
            </a:r>
          </a:p>
        </p:txBody>
      </p:sp>
      <p:sp>
        <p:nvSpPr>
          <p:cNvPr id="14" name="TextBox 14"/>
          <p:cNvSpPr txBox="1"/>
          <p:nvPr/>
        </p:nvSpPr>
        <p:spPr>
          <a:xfrm>
            <a:off x="1627325" y="4368372"/>
            <a:ext cx="5130237" cy="336215"/>
          </a:xfrm>
          <a:prstGeom prst="rect">
            <a:avLst/>
          </a:prstGeom>
        </p:spPr>
        <p:txBody>
          <a:bodyPr lIns="0" tIns="0" rIns="0" bIns="0" rtlCol="0" anchor="t">
            <a:spAutoFit/>
          </a:bodyPr>
          <a:lstStyle/>
          <a:p>
            <a:pPr marL="0" lvl="0" indent="0" algn="l">
              <a:lnSpc>
                <a:spcPts val="2799"/>
              </a:lnSpc>
            </a:pPr>
            <a:r>
              <a:rPr lang="en-US" sz="1999" b="1" spc="19">
                <a:solidFill>
                  <a:srgbClr val="FFFFFF"/>
                </a:solidFill>
                <a:latin typeface="Canva Sans 1 Bold"/>
                <a:ea typeface="Canva Sans 1 Bold"/>
                <a:cs typeface="Canva Sans 1 Bold"/>
                <a:sym typeface="Canva Sans 1 Bold"/>
              </a:rPr>
              <a:t>Hearing</a:t>
            </a:r>
          </a:p>
        </p:txBody>
      </p:sp>
      <p:sp>
        <p:nvSpPr>
          <p:cNvPr id="15" name="Freeform 15"/>
          <p:cNvSpPr/>
          <p:nvPr/>
        </p:nvSpPr>
        <p:spPr>
          <a:xfrm>
            <a:off x="6233199" y="2891921"/>
            <a:ext cx="1231752" cy="1231752"/>
          </a:xfrm>
          <a:custGeom>
            <a:avLst/>
            <a:gdLst/>
            <a:ahLst/>
            <a:cxnLst/>
            <a:rect l="l" t="t" r="r" b="b"/>
            <a:pathLst>
              <a:path w="1231752" h="1231752">
                <a:moveTo>
                  <a:pt x="0" y="0"/>
                </a:moveTo>
                <a:lnTo>
                  <a:pt x="1231751" y="0"/>
                </a:lnTo>
                <a:lnTo>
                  <a:pt x="1231751" y="1231752"/>
                </a:lnTo>
                <a:lnTo>
                  <a:pt x="0" y="1231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6493263" y="3118955"/>
            <a:ext cx="711622" cy="779666"/>
          </a:xfrm>
          <a:custGeom>
            <a:avLst/>
            <a:gdLst/>
            <a:ahLst/>
            <a:cxnLst/>
            <a:rect l="l" t="t" r="r" b="b"/>
            <a:pathLst>
              <a:path w="711622" h="779666">
                <a:moveTo>
                  <a:pt x="0" y="0"/>
                </a:moveTo>
                <a:lnTo>
                  <a:pt x="711623" y="0"/>
                </a:lnTo>
                <a:lnTo>
                  <a:pt x="711623" y="779666"/>
                </a:lnTo>
                <a:lnTo>
                  <a:pt x="0" y="779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7602678" y="3180315"/>
            <a:ext cx="4453474" cy="477847"/>
          </a:xfrm>
          <a:prstGeom prst="rect">
            <a:avLst/>
          </a:prstGeom>
        </p:spPr>
        <p:txBody>
          <a:bodyPr lIns="0" tIns="0" rIns="0" bIns="0" rtlCol="0" anchor="t">
            <a:spAutoFit/>
          </a:bodyPr>
          <a:lstStyle/>
          <a:p>
            <a:pPr marL="0" lvl="0" indent="0" algn="l">
              <a:lnSpc>
                <a:spcPts val="1945"/>
              </a:lnSpc>
            </a:pPr>
            <a:r>
              <a:rPr lang="en-US" sz="1389" spc="13">
                <a:solidFill>
                  <a:srgbClr val="FFFFFF"/>
                </a:solidFill>
                <a:latin typeface="Canva Sans 1"/>
                <a:ea typeface="Canva Sans 1"/>
                <a:cs typeface="Canva Sans 1"/>
                <a:sym typeface="Canva Sans 1"/>
              </a:rPr>
              <a:t>Conditions like hypertension are checked to ensure they are well-managed.</a:t>
            </a:r>
          </a:p>
        </p:txBody>
      </p:sp>
      <p:sp>
        <p:nvSpPr>
          <p:cNvPr id="18" name="TextBox 18"/>
          <p:cNvSpPr txBox="1"/>
          <p:nvPr/>
        </p:nvSpPr>
        <p:spPr>
          <a:xfrm>
            <a:off x="7583628" y="2853625"/>
            <a:ext cx="5130237" cy="336215"/>
          </a:xfrm>
          <a:prstGeom prst="rect">
            <a:avLst/>
          </a:prstGeom>
        </p:spPr>
        <p:txBody>
          <a:bodyPr lIns="0" tIns="0" rIns="0" bIns="0" rtlCol="0" anchor="t">
            <a:spAutoFit/>
          </a:bodyPr>
          <a:lstStyle/>
          <a:p>
            <a:pPr marL="0" lvl="0" indent="0" algn="l">
              <a:lnSpc>
                <a:spcPts val="2799"/>
              </a:lnSpc>
            </a:pPr>
            <a:r>
              <a:rPr lang="en-US" sz="1999" b="1" spc="19">
                <a:solidFill>
                  <a:srgbClr val="FFFFFF"/>
                </a:solidFill>
                <a:latin typeface="Canva Sans 1 Bold"/>
                <a:ea typeface="Canva Sans 1 Bold"/>
                <a:cs typeface="Canva Sans 1 Bold"/>
                <a:sym typeface="Canva Sans 1 Bold"/>
              </a:rPr>
              <a:t>Blood Pressure/Pulse Rate</a:t>
            </a:r>
          </a:p>
        </p:txBody>
      </p:sp>
      <p:sp>
        <p:nvSpPr>
          <p:cNvPr id="19" name="Freeform 19"/>
          <p:cNvSpPr/>
          <p:nvPr/>
        </p:nvSpPr>
        <p:spPr>
          <a:xfrm>
            <a:off x="6233199" y="4406668"/>
            <a:ext cx="1231752" cy="1231752"/>
          </a:xfrm>
          <a:custGeom>
            <a:avLst/>
            <a:gdLst/>
            <a:ahLst/>
            <a:cxnLst/>
            <a:rect l="l" t="t" r="r" b="b"/>
            <a:pathLst>
              <a:path w="1231752" h="1231752">
                <a:moveTo>
                  <a:pt x="0" y="0"/>
                </a:moveTo>
                <a:lnTo>
                  <a:pt x="1231751" y="0"/>
                </a:lnTo>
                <a:lnTo>
                  <a:pt x="1231751" y="1231752"/>
                </a:lnTo>
                <a:lnTo>
                  <a:pt x="0" y="1231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602678" y="4695062"/>
            <a:ext cx="4453474" cy="477847"/>
          </a:xfrm>
          <a:prstGeom prst="rect">
            <a:avLst/>
          </a:prstGeom>
        </p:spPr>
        <p:txBody>
          <a:bodyPr lIns="0" tIns="0" rIns="0" bIns="0" rtlCol="0" anchor="t">
            <a:spAutoFit/>
          </a:bodyPr>
          <a:lstStyle/>
          <a:p>
            <a:pPr marL="0" lvl="0" indent="0" algn="l">
              <a:lnSpc>
                <a:spcPts val="1945"/>
              </a:lnSpc>
            </a:pPr>
            <a:r>
              <a:rPr lang="en-US" sz="1389" spc="13">
                <a:solidFill>
                  <a:srgbClr val="FFFFFF"/>
                </a:solidFill>
                <a:latin typeface="Canva Sans 1"/>
                <a:ea typeface="Canva Sans 1"/>
                <a:cs typeface="Canva Sans 1"/>
                <a:sym typeface="Canva Sans 1"/>
              </a:rPr>
              <a:t>The examiner will review the driver’s medications for potential side effects that might impair driving.</a:t>
            </a:r>
          </a:p>
        </p:txBody>
      </p:sp>
      <p:sp>
        <p:nvSpPr>
          <p:cNvPr id="21" name="TextBox 21"/>
          <p:cNvSpPr txBox="1"/>
          <p:nvPr/>
        </p:nvSpPr>
        <p:spPr>
          <a:xfrm>
            <a:off x="7583628" y="4368372"/>
            <a:ext cx="5130237" cy="336215"/>
          </a:xfrm>
          <a:prstGeom prst="rect">
            <a:avLst/>
          </a:prstGeom>
        </p:spPr>
        <p:txBody>
          <a:bodyPr lIns="0" tIns="0" rIns="0" bIns="0" rtlCol="0" anchor="t">
            <a:spAutoFit/>
          </a:bodyPr>
          <a:lstStyle/>
          <a:p>
            <a:pPr marL="0" lvl="0" indent="0" algn="l">
              <a:lnSpc>
                <a:spcPts val="2799"/>
              </a:lnSpc>
            </a:pPr>
            <a:r>
              <a:rPr lang="en-US" sz="1999" b="1" spc="19">
                <a:solidFill>
                  <a:srgbClr val="FFFFFF"/>
                </a:solidFill>
                <a:latin typeface="Canva Sans 1 Bold"/>
                <a:ea typeface="Canva Sans 1 Bold"/>
                <a:cs typeface="Canva Sans 1 Bold"/>
                <a:sym typeface="Canva Sans 1 Bold"/>
              </a:rPr>
              <a:t>Medications</a:t>
            </a:r>
          </a:p>
        </p:txBody>
      </p:sp>
      <p:sp>
        <p:nvSpPr>
          <p:cNvPr id="22" name="Freeform 22"/>
          <p:cNvSpPr/>
          <p:nvPr/>
        </p:nvSpPr>
        <p:spPr>
          <a:xfrm>
            <a:off x="12189502" y="2891921"/>
            <a:ext cx="1231752" cy="1231752"/>
          </a:xfrm>
          <a:custGeom>
            <a:avLst/>
            <a:gdLst/>
            <a:ahLst/>
            <a:cxnLst/>
            <a:rect l="l" t="t" r="r" b="b"/>
            <a:pathLst>
              <a:path w="1231752" h="1231752">
                <a:moveTo>
                  <a:pt x="0" y="0"/>
                </a:moveTo>
                <a:lnTo>
                  <a:pt x="1231752" y="0"/>
                </a:lnTo>
                <a:lnTo>
                  <a:pt x="1231752" y="1231752"/>
                </a:lnTo>
                <a:lnTo>
                  <a:pt x="0" y="1231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3558981" y="3180315"/>
            <a:ext cx="4453474" cy="720127"/>
          </a:xfrm>
          <a:prstGeom prst="rect">
            <a:avLst/>
          </a:prstGeom>
        </p:spPr>
        <p:txBody>
          <a:bodyPr lIns="0" tIns="0" rIns="0" bIns="0" rtlCol="0" anchor="t">
            <a:spAutoFit/>
          </a:bodyPr>
          <a:lstStyle/>
          <a:p>
            <a:pPr marL="0" lvl="0" indent="0" algn="l">
              <a:lnSpc>
                <a:spcPts val="1945"/>
              </a:lnSpc>
            </a:pPr>
            <a:r>
              <a:rPr lang="en-US" sz="1389" spc="13">
                <a:solidFill>
                  <a:srgbClr val="FFFFFF"/>
                </a:solidFill>
                <a:latin typeface="Canva Sans 1"/>
                <a:ea typeface="Canva Sans 1"/>
                <a:cs typeface="Canva Sans 1"/>
                <a:sym typeface="Canva Sans 1"/>
              </a:rPr>
              <a:t>Strength, flexibility, and reflexes are tested to ensure the driver can perform physical tasks associated with operating a CMV.</a:t>
            </a:r>
          </a:p>
        </p:txBody>
      </p:sp>
      <p:sp>
        <p:nvSpPr>
          <p:cNvPr id="24" name="TextBox 24"/>
          <p:cNvSpPr txBox="1"/>
          <p:nvPr/>
        </p:nvSpPr>
        <p:spPr>
          <a:xfrm>
            <a:off x="13539931" y="2853625"/>
            <a:ext cx="5130237" cy="336215"/>
          </a:xfrm>
          <a:prstGeom prst="rect">
            <a:avLst/>
          </a:prstGeom>
        </p:spPr>
        <p:txBody>
          <a:bodyPr lIns="0" tIns="0" rIns="0" bIns="0" rtlCol="0" anchor="t">
            <a:spAutoFit/>
          </a:bodyPr>
          <a:lstStyle/>
          <a:p>
            <a:pPr marL="0" lvl="0" indent="0" algn="l">
              <a:lnSpc>
                <a:spcPts val="2799"/>
              </a:lnSpc>
            </a:pPr>
            <a:r>
              <a:rPr lang="en-US" sz="1999" b="1" spc="19">
                <a:solidFill>
                  <a:srgbClr val="FFFFFF"/>
                </a:solidFill>
                <a:latin typeface="Canva Sans 1 Bold"/>
                <a:ea typeface="Canva Sans 1 Bold"/>
                <a:cs typeface="Canva Sans 1 Bold"/>
                <a:sym typeface="Canva Sans 1 Bold"/>
              </a:rPr>
              <a:t>Physical Endurance</a:t>
            </a:r>
          </a:p>
        </p:txBody>
      </p:sp>
      <p:sp>
        <p:nvSpPr>
          <p:cNvPr id="25" name="Freeform 25"/>
          <p:cNvSpPr/>
          <p:nvPr/>
        </p:nvSpPr>
        <p:spPr>
          <a:xfrm>
            <a:off x="12189502" y="4406668"/>
            <a:ext cx="1231752" cy="1231752"/>
          </a:xfrm>
          <a:custGeom>
            <a:avLst/>
            <a:gdLst/>
            <a:ahLst/>
            <a:cxnLst/>
            <a:rect l="l" t="t" r="r" b="b"/>
            <a:pathLst>
              <a:path w="1231752" h="1231752">
                <a:moveTo>
                  <a:pt x="0" y="0"/>
                </a:moveTo>
                <a:lnTo>
                  <a:pt x="1231752" y="0"/>
                </a:lnTo>
                <a:lnTo>
                  <a:pt x="1231752" y="1231752"/>
                </a:lnTo>
                <a:lnTo>
                  <a:pt x="0" y="1231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3558981" y="4695062"/>
            <a:ext cx="4453474" cy="720127"/>
          </a:xfrm>
          <a:prstGeom prst="rect">
            <a:avLst/>
          </a:prstGeom>
        </p:spPr>
        <p:txBody>
          <a:bodyPr lIns="0" tIns="0" rIns="0" bIns="0" rtlCol="0" anchor="t">
            <a:spAutoFit/>
          </a:bodyPr>
          <a:lstStyle/>
          <a:p>
            <a:pPr marL="0" lvl="0" indent="0" algn="l">
              <a:lnSpc>
                <a:spcPts val="1945"/>
              </a:lnSpc>
            </a:pPr>
            <a:r>
              <a:rPr lang="en-US" sz="1389" spc="13">
                <a:solidFill>
                  <a:srgbClr val="FFFFFF"/>
                </a:solidFill>
                <a:latin typeface="Canva Sans 1"/>
                <a:ea typeface="Canva Sans 1"/>
                <a:cs typeface="Canva Sans 1"/>
                <a:sym typeface="Canva Sans 1"/>
              </a:rPr>
              <a:t>This includes reviewing conditions like diabetes, cardiovascular disease, respiratory issues, neurological disorders, and mental health issues.</a:t>
            </a:r>
          </a:p>
        </p:txBody>
      </p:sp>
      <p:sp>
        <p:nvSpPr>
          <p:cNvPr id="27" name="TextBox 27"/>
          <p:cNvSpPr txBox="1"/>
          <p:nvPr/>
        </p:nvSpPr>
        <p:spPr>
          <a:xfrm>
            <a:off x="13539931" y="4368372"/>
            <a:ext cx="5130237" cy="336215"/>
          </a:xfrm>
          <a:prstGeom prst="rect">
            <a:avLst/>
          </a:prstGeom>
        </p:spPr>
        <p:txBody>
          <a:bodyPr lIns="0" tIns="0" rIns="0" bIns="0" rtlCol="0" anchor="t">
            <a:spAutoFit/>
          </a:bodyPr>
          <a:lstStyle/>
          <a:p>
            <a:pPr marL="0" lvl="0" indent="0" algn="l">
              <a:lnSpc>
                <a:spcPts val="2799"/>
              </a:lnSpc>
            </a:pPr>
            <a:r>
              <a:rPr lang="en-US" sz="1999" b="1" spc="19">
                <a:solidFill>
                  <a:srgbClr val="FFFFFF"/>
                </a:solidFill>
                <a:latin typeface="Canva Sans 1 Bold"/>
                <a:ea typeface="Canva Sans 1 Bold"/>
                <a:cs typeface="Canva Sans 1 Bold"/>
                <a:sym typeface="Canva Sans 1 Bold"/>
              </a:rPr>
              <a:t>Medical History</a:t>
            </a:r>
          </a:p>
        </p:txBody>
      </p:sp>
      <p:sp>
        <p:nvSpPr>
          <p:cNvPr id="28" name="Freeform 28"/>
          <p:cNvSpPr/>
          <p:nvPr/>
        </p:nvSpPr>
        <p:spPr>
          <a:xfrm>
            <a:off x="475806" y="3118955"/>
            <a:ext cx="833931" cy="767216"/>
          </a:xfrm>
          <a:custGeom>
            <a:avLst/>
            <a:gdLst/>
            <a:ahLst/>
            <a:cxnLst/>
            <a:rect l="l" t="t" r="r" b="b"/>
            <a:pathLst>
              <a:path w="833931" h="767216">
                <a:moveTo>
                  <a:pt x="0" y="0"/>
                </a:moveTo>
                <a:lnTo>
                  <a:pt x="833931" y="0"/>
                </a:lnTo>
                <a:lnTo>
                  <a:pt x="833931" y="767217"/>
                </a:lnTo>
                <a:lnTo>
                  <a:pt x="0" y="7672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420481" y="4574601"/>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a:off x="6493263" y="4629000"/>
            <a:ext cx="813967" cy="784369"/>
          </a:xfrm>
          <a:custGeom>
            <a:avLst/>
            <a:gdLst/>
            <a:ahLst/>
            <a:cxnLst/>
            <a:rect l="l" t="t" r="r" b="b"/>
            <a:pathLst>
              <a:path w="813967" h="784369">
                <a:moveTo>
                  <a:pt x="0" y="0"/>
                </a:moveTo>
                <a:lnTo>
                  <a:pt x="813968" y="0"/>
                </a:lnTo>
                <a:lnTo>
                  <a:pt x="813968" y="784368"/>
                </a:lnTo>
                <a:lnTo>
                  <a:pt x="0" y="7843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31"/>
          <p:cNvSpPr/>
          <p:nvPr/>
        </p:nvSpPr>
        <p:spPr>
          <a:xfrm>
            <a:off x="12359443" y="311606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32"/>
          <p:cNvSpPr/>
          <p:nvPr/>
        </p:nvSpPr>
        <p:spPr>
          <a:xfrm>
            <a:off x="12456202" y="4574601"/>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15208" y="5511006"/>
            <a:ext cx="13208954"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3020827" y="10221220"/>
            <a:ext cx="12246346" cy="1030605"/>
            <a:chOff x="0" y="0"/>
            <a:chExt cx="16328461" cy="1374140"/>
          </a:xfrm>
        </p:grpSpPr>
        <p:sp>
          <p:nvSpPr>
            <p:cNvPr id="4" name="TextBox 4"/>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5" name="TextBox 5"/>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6" name="Group 6"/>
          <p:cNvGrpSpPr/>
          <p:nvPr/>
        </p:nvGrpSpPr>
        <p:grpSpPr>
          <a:xfrm>
            <a:off x="16192500" y="10137246"/>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flipV="1">
            <a:off x="4986394" y="5227818"/>
            <a:ext cx="0" cy="762785"/>
          </a:xfrm>
          <a:prstGeom prst="line">
            <a:avLst/>
          </a:prstGeom>
          <a:ln w="66675" cap="flat">
            <a:solidFill>
              <a:srgbClr val="520000"/>
            </a:solidFill>
            <a:prstDash val="solid"/>
            <a:headEnd type="none" w="sm" len="sm"/>
            <a:tailEnd type="none" w="sm" len="sm"/>
          </a:ln>
        </p:spPr>
      </p:sp>
      <p:sp>
        <p:nvSpPr>
          <p:cNvPr id="13" name="AutoShape 13"/>
          <p:cNvSpPr/>
          <p:nvPr/>
        </p:nvSpPr>
        <p:spPr>
          <a:xfrm flipV="1">
            <a:off x="15721513" y="5170580"/>
            <a:ext cx="0" cy="762785"/>
          </a:xfrm>
          <a:prstGeom prst="line">
            <a:avLst/>
          </a:prstGeom>
          <a:ln w="66675" cap="flat">
            <a:solidFill>
              <a:srgbClr val="520000"/>
            </a:solidFill>
            <a:prstDash val="solid"/>
            <a:headEnd type="none" w="sm" len="sm"/>
            <a:tailEnd type="none" w="sm" len="sm"/>
          </a:ln>
        </p:spPr>
      </p:sp>
      <p:grpSp>
        <p:nvGrpSpPr>
          <p:cNvPr id="14" name="Group 14"/>
          <p:cNvGrpSpPr/>
          <p:nvPr/>
        </p:nvGrpSpPr>
        <p:grpSpPr>
          <a:xfrm>
            <a:off x="4585476" y="5990603"/>
            <a:ext cx="801836" cy="8018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6" name="TextBox 1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17" name="Group 17"/>
          <p:cNvGrpSpPr/>
          <p:nvPr/>
        </p:nvGrpSpPr>
        <p:grpSpPr>
          <a:xfrm>
            <a:off x="15319366" y="4425983"/>
            <a:ext cx="801836" cy="80183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9" name="TextBox 1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grpSp>
        <p:nvGrpSpPr>
          <p:cNvPr id="20" name="Group 20"/>
          <p:cNvGrpSpPr/>
          <p:nvPr/>
        </p:nvGrpSpPr>
        <p:grpSpPr>
          <a:xfrm>
            <a:off x="2166799" y="4407086"/>
            <a:ext cx="763495" cy="76349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2" name="TextBox 22"/>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23" name="TextBox 23"/>
          <p:cNvSpPr txBox="1"/>
          <p:nvPr/>
        </p:nvSpPr>
        <p:spPr>
          <a:xfrm>
            <a:off x="2460093" y="4502336"/>
            <a:ext cx="148946"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a:t>
            </a:r>
          </a:p>
        </p:txBody>
      </p:sp>
      <p:sp>
        <p:nvSpPr>
          <p:cNvPr id="24" name="AutoShape 24"/>
          <p:cNvSpPr/>
          <p:nvPr/>
        </p:nvSpPr>
        <p:spPr>
          <a:xfrm flipV="1">
            <a:off x="2548546" y="5170580"/>
            <a:ext cx="0" cy="762785"/>
          </a:xfrm>
          <a:prstGeom prst="line">
            <a:avLst/>
          </a:prstGeom>
          <a:ln w="66675" cap="flat">
            <a:solidFill>
              <a:srgbClr val="3B0006"/>
            </a:solidFill>
            <a:prstDash val="solid"/>
            <a:headEnd type="none" w="sm" len="sm"/>
            <a:tailEnd type="none" w="sm" len="sm"/>
          </a:ln>
        </p:spPr>
      </p:sp>
      <p:sp>
        <p:nvSpPr>
          <p:cNvPr id="25" name="AutoShape 25"/>
          <p:cNvSpPr/>
          <p:nvPr/>
        </p:nvSpPr>
        <p:spPr>
          <a:xfrm flipV="1">
            <a:off x="7054980" y="5161487"/>
            <a:ext cx="0" cy="762785"/>
          </a:xfrm>
          <a:prstGeom prst="line">
            <a:avLst/>
          </a:prstGeom>
          <a:ln w="66675" cap="flat">
            <a:solidFill>
              <a:srgbClr val="520000"/>
            </a:solidFill>
            <a:prstDash val="solid"/>
            <a:headEnd type="none" w="sm" len="sm"/>
            <a:tailEnd type="none" w="sm" len="sm"/>
          </a:ln>
        </p:spPr>
      </p:sp>
      <p:grpSp>
        <p:nvGrpSpPr>
          <p:cNvPr id="26" name="Group 26"/>
          <p:cNvGrpSpPr/>
          <p:nvPr/>
        </p:nvGrpSpPr>
        <p:grpSpPr>
          <a:xfrm>
            <a:off x="6654536" y="4416889"/>
            <a:ext cx="801836" cy="8018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sp>
        <p:nvSpPr>
          <p:cNvPr id="29" name="AutoShape 29"/>
          <p:cNvSpPr/>
          <p:nvPr/>
        </p:nvSpPr>
        <p:spPr>
          <a:xfrm flipH="1" flipV="1">
            <a:off x="13584486" y="4901355"/>
            <a:ext cx="6950" cy="1346783"/>
          </a:xfrm>
          <a:prstGeom prst="line">
            <a:avLst/>
          </a:prstGeom>
          <a:ln w="114300" cap="flat">
            <a:solidFill>
              <a:srgbClr val="FF001B"/>
            </a:solidFill>
            <a:prstDash val="solid"/>
            <a:headEnd type="none" w="sm" len="sm"/>
            <a:tailEnd type="none" w="sm" len="sm"/>
          </a:ln>
        </p:spPr>
      </p:sp>
      <p:grpSp>
        <p:nvGrpSpPr>
          <p:cNvPr id="30" name="Group 30"/>
          <p:cNvGrpSpPr/>
          <p:nvPr/>
        </p:nvGrpSpPr>
        <p:grpSpPr>
          <a:xfrm>
            <a:off x="12655823" y="6235088"/>
            <a:ext cx="1871225" cy="18712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32" name="TextBox 32"/>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3" name="TextBox 33"/>
          <p:cNvSpPr txBox="1"/>
          <p:nvPr/>
        </p:nvSpPr>
        <p:spPr>
          <a:xfrm>
            <a:off x="13262786" y="6488645"/>
            <a:ext cx="657298"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6</a:t>
            </a:r>
          </a:p>
        </p:txBody>
      </p:sp>
      <p:sp>
        <p:nvSpPr>
          <p:cNvPr id="34" name="AutoShape 34"/>
          <p:cNvSpPr/>
          <p:nvPr/>
        </p:nvSpPr>
        <p:spPr>
          <a:xfrm flipV="1">
            <a:off x="9191450" y="5227818"/>
            <a:ext cx="0" cy="762785"/>
          </a:xfrm>
          <a:prstGeom prst="line">
            <a:avLst/>
          </a:prstGeom>
          <a:ln w="66675" cap="flat">
            <a:solidFill>
              <a:srgbClr val="520000"/>
            </a:solidFill>
            <a:prstDash val="solid"/>
            <a:headEnd type="none" w="sm" len="sm"/>
            <a:tailEnd type="none" w="sm" len="sm"/>
          </a:ln>
        </p:spPr>
      </p:sp>
      <p:grpSp>
        <p:nvGrpSpPr>
          <p:cNvPr id="35" name="Group 35"/>
          <p:cNvGrpSpPr/>
          <p:nvPr/>
        </p:nvGrpSpPr>
        <p:grpSpPr>
          <a:xfrm>
            <a:off x="8790532" y="5990603"/>
            <a:ext cx="801836" cy="80183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7" name="TextBox 3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sp>
        <p:nvSpPr>
          <p:cNvPr id="38" name="AutoShape 38"/>
          <p:cNvSpPr/>
          <p:nvPr/>
        </p:nvSpPr>
        <p:spPr>
          <a:xfrm flipV="1">
            <a:off x="11401734" y="5151683"/>
            <a:ext cx="0" cy="762785"/>
          </a:xfrm>
          <a:prstGeom prst="line">
            <a:avLst/>
          </a:prstGeom>
          <a:ln w="66675" cap="flat">
            <a:solidFill>
              <a:srgbClr val="520000"/>
            </a:solidFill>
            <a:prstDash val="solid"/>
            <a:headEnd type="none" w="sm" len="sm"/>
            <a:tailEnd type="none" w="sm" len="sm"/>
          </a:ln>
        </p:spPr>
      </p:sp>
      <p:grpSp>
        <p:nvGrpSpPr>
          <p:cNvPr id="39" name="Group 39"/>
          <p:cNvGrpSpPr/>
          <p:nvPr/>
        </p:nvGrpSpPr>
        <p:grpSpPr>
          <a:xfrm>
            <a:off x="11001290" y="4407086"/>
            <a:ext cx="801836" cy="801836"/>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41" name="TextBox 4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sp>
        <p:nvSpPr>
          <p:cNvPr id="42" name="TextBox 42"/>
          <p:cNvSpPr txBox="1"/>
          <p:nvPr/>
        </p:nvSpPr>
        <p:spPr>
          <a:xfrm>
            <a:off x="3759446" y="4258134"/>
            <a:ext cx="2542562"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 Employment Drug Alcohol Test</a:t>
            </a:r>
          </a:p>
        </p:txBody>
      </p:sp>
      <p:sp>
        <p:nvSpPr>
          <p:cNvPr id="43" name="TextBox 43"/>
          <p:cNvSpPr txBox="1"/>
          <p:nvPr/>
        </p:nvSpPr>
        <p:spPr>
          <a:xfrm>
            <a:off x="5958815" y="6541778"/>
            <a:ext cx="2193277"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Inquire for State Agency for Personal Data</a:t>
            </a:r>
          </a:p>
        </p:txBody>
      </p:sp>
      <p:sp>
        <p:nvSpPr>
          <p:cNvPr id="44" name="TextBox 44"/>
          <p:cNvSpPr txBox="1"/>
          <p:nvPr/>
        </p:nvSpPr>
        <p:spPr>
          <a:xfrm>
            <a:off x="8262523" y="4258134"/>
            <a:ext cx="1762953"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Motor Vehicle Record</a:t>
            </a:r>
          </a:p>
        </p:txBody>
      </p:sp>
      <p:sp>
        <p:nvSpPr>
          <p:cNvPr id="45" name="TextBox 45"/>
          <p:cNvSpPr txBox="1"/>
          <p:nvPr/>
        </p:nvSpPr>
        <p:spPr>
          <a:xfrm>
            <a:off x="10212545" y="6533707"/>
            <a:ext cx="2378379" cy="371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Medical Certificate</a:t>
            </a:r>
          </a:p>
        </p:txBody>
      </p:sp>
      <p:sp>
        <p:nvSpPr>
          <p:cNvPr id="46" name="TextBox 46"/>
          <p:cNvSpPr txBox="1"/>
          <p:nvPr/>
        </p:nvSpPr>
        <p:spPr>
          <a:xfrm>
            <a:off x="11301753" y="2616386"/>
            <a:ext cx="4579364" cy="1466850"/>
          </a:xfrm>
          <a:prstGeom prst="rect">
            <a:avLst/>
          </a:prstGeom>
        </p:spPr>
        <p:txBody>
          <a:bodyPr lIns="0" tIns="0" rIns="0" bIns="0" rtlCol="0" anchor="t">
            <a:spAutoFit/>
          </a:bodyPr>
          <a:lstStyle/>
          <a:p>
            <a:pPr algn="ctr">
              <a:lnSpc>
                <a:spcPts val="5999"/>
              </a:lnSpc>
            </a:pPr>
            <a:r>
              <a:rPr lang="en-US" sz="3999" spc="119">
                <a:solidFill>
                  <a:srgbClr val="FFFFFF"/>
                </a:solidFill>
                <a:latin typeface="Aileron"/>
                <a:ea typeface="Aileron"/>
                <a:cs typeface="Aileron"/>
                <a:sym typeface="Aileron"/>
              </a:rPr>
              <a:t>Check Listed in National Register</a:t>
            </a:r>
          </a:p>
        </p:txBody>
      </p:sp>
      <p:sp>
        <p:nvSpPr>
          <p:cNvPr id="47" name="TextBox 47"/>
          <p:cNvSpPr txBox="1"/>
          <p:nvPr/>
        </p:nvSpPr>
        <p:spPr>
          <a:xfrm>
            <a:off x="14661828" y="6317048"/>
            <a:ext cx="2041008" cy="14829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Testing Notification and Consent</a:t>
            </a:r>
          </a:p>
        </p:txBody>
      </p:sp>
      <p:sp>
        <p:nvSpPr>
          <p:cNvPr id="48" name="TextBox 48"/>
          <p:cNvSpPr txBox="1"/>
          <p:nvPr/>
        </p:nvSpPr>
        <p:spPr>
          <a:xfrm>
            <a:off x="1295096" y="6541778"/>
            <a:ext cx="2440226"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CDL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94980" y="454047"/>
            <a:ext cx="3801055" cy="874670"/>
            <a:chOff x="-457964" y="33671"/>
            <a:chExt cx="5068073" cy="1166226"/>
          </a:xfrm>
        </p:grpSpPr>
        <p:sp>
          <p:nvSpPr>
            <p:cNvPr id="4" name="Freeform 4"/>
            <p:cNvSpPr/>
            <p:nvPr/>
          </p:nvSpPr>
          <p:spPr>
            <a:xfrm>
              <a:off x="-457964" y="33671"/>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94539" y="169956"/>
              <a:ext cx="39155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607676"/>
          </a:xfrm>
          <a:prstGeom prst="rect">
            <a:avLst/>
          </a:prstGeom>
        </p:spPr>
        <p:txBody>
          <a:bodyPr lIns="0" tIns="0" rIns="0" bIns="0" rtlCol="0" anchor="t">
            <a:spAutoFit/>
          </a:bodyPr>
          <a:lstStyle/>
          <a:p>
            <a:pPr algn="ctr">
              <a:lnSpc>
                <a:spcPts val="4783"/>
              </a:lnSpc>
            </a:pPr>
            <a:r>
              <a:rPr lang="en-US" sz="4348" b="1">
                <a:solidFill>
                  <a:srgbClr val="FFFFFF"/>
                </a:solidFill>
                <a:latin typeface="Garet Bold"/>
                <a:ea typeface="Garet Bold"/>
                <a:cs typeface="Garet Bold"/>
                <a:sym typeface="Garet Bold"/>
              </a:rPr>
              <a:t>CHECK-LISTED IN </a:t>
            </a:r>
            <a:r>
              <a:rPr lang="en-US" sz="4348" b="1">
                <a:solidFill>
                  <a:srgbClr val="FF001B"/>
                </a:solidFill>
                <a:latin typeface="Garet Bold"/>
                <a:ea typeface="Garet Bold"/>
                <a:cs typeface="Garet Bold"/>
                <a:sym typeface="Garet Bold"/>
              </a:rPr>
              <a:t>NATIONAL REGISTER</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14607" y="9445796"/>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654791"/>
            <a:ext cx="10899962" cy="5012536"/>
            <a:chOff x="0" y="0"/>
            <a:chExt cx="2254321" cy="1036689"/>
          </a:xfrm>
        </p:grpSpPr>
        <p:sp>
          <p:nvSpPr>
            <p:cNvPr id="11" name="Freeform 11"/>
            <p:cNvSpPr/>
            <p:nvPr/>
          </p:nvSpPr>
          <p:spPr>
            <a:xfrm>
              <a:off x="0" y="0"/>
              <a:ext cx="2254321" cy="1036688"/>
            </a:xfrm>
            <a:custGeom>
              <a:avLst/>
              <a:gdLst/>
              <a:ahLst/>
              <a:cxnLst/>
              <a:rect l="l" t="t" r="r" b="b"/>
              <a:pathLst>
                <a:path w="2254321" h="1036688">
                  <a:moveTo>
                    <a:pt x="28411" y="0"/>
                  </a:moveTo>
                  <a:lnTo>
                    <a:pt x="2225910" y="0"/>
                  </a:lnTo>
                  <a:cubicBezTo>
                    <a:pt x="2233445" y="0"/>
                    <a:pt x="2240672" y="2993"/>
                    <a:pt x="2246000" y="8321"/>
                  </a:cubicBezTo>
                  <a:cubicBezTo>
                    <a:pt x="2251328" y="13649"/>
                    <a:pt x="2254321" y="20876"/>
                    <a:pt x="2254321" y="28411"/>
                  </a:cubicBezTo>
                  <a:lnTo>
                    <a:pt x="2254321" y="1008278"/>
                  </a:lnTo>
                  <a:cubicBezTo>
                    <a:pt x="2254321" y="1023969"/>
                    <a:pt x="2241601" y="1036688"/>
                    <a:pt x="2225910" y="1036688"/>
                  </a:cubicBezTo>
                  <a:lnTo>
                    <a:pt x="28411" y="1036688"/>
                  </a:lnTo>
                  <a:cubicBezTo>
                    <a:pt x="12720" y="1036688"/>
                    <a:pt x="0" y="1023969"/>
                    <a:pt x="0" y="1008278"/>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055739"/>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68599"/>
            <a:ext cx="10223493" cy="3715450"/>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Being "check-listed" in the National Register typically refers to the inclusion of a commercial driver’s details in the National Registry of Certified Medical Examiners (National Registry). This registry is an important aspect of ensuring that drivers are physically qualified to operate commercial vehicles.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88931" y="5175793"/>
            <a:ext cx="3897597" cy="6229175"/>
            <a:chOff x="0" y="0"/>
            <a:chExt cx="4996093" cy="7984800"/>
          </a:xfrm>
        </p:grpSpPr>
        <p:sp>
          <p:nvSpPr>
            <p:cNvPr id="3" name="Freeform 3"/>
            <p:cNvSpPr/>
            <p:nvPr/>
          </p:nvSpPr>
          <p:spPr>
            <a:xfrm>
              <a:off x="0" y="0"/>
              <a:ext cx="4996068" cy="7984744"/>
            </a:xfrm>
            <a:custGeom>
              <a:avLst/>
              <a:gdLst/>
              <a:ahLst/>
              <a:cxnLst/>
              <a:rect l="l" t="t" r="r" b="b"/>
              <a:pathLst>
                <a:path w="4996068" h="7984744">
                  <a:moveTo>
                    <a:pt x="3180976" y="540893"/>
                  </a:moveTo>
                  <a:cubicBezTo>
                    <a:pt x="2984534" y="647573"/>
                    <a:pt x="2750646" y="700913"/>
                    <a:pt x="2498034" y="700913"/>
                  </a:cubicBezTo>
                  <a:cubicBezTo>
                    <a:pt x="2245422" y="700913"/>
                    <a:pt x="2011534" y="647573"/>
                    <a:pt x="1815092" y="540893"/>
                  </a:cubicBezTo>
                  <a:cubicBezTo>
                    <a:pt x="1085342" y="182880"/>
                    <a:pt x="542671" y="0"/>
                    <a:pt x="0" y="0"/>
                  </a:cubicBezTo>
                  <a:cubicBezTo>
                    <a:pt x="0" y="7984744"/>
                    <a:pt x="0" y="7984744"/>
                    <a:pt x="0" y="7984744"/>
                  </a:cubicBezTo>
                  <a:cubicBezTo>
                    <a:pt x="4996068" y="7984744"/>
                    <a:pt x="4996068" y="7984744"/>
                    <a:pt x="4996068" y="7984744"/>
                  </a:cubicBezTo>
                  <a:cubicBezTo>
                    <a:pt x="4996068" y="0"/>
                    <a:pt x="4996068" y="0"/>
                    <a:pt x="4996068" y="0"/>
                  </a:cubicBezTo>
                  <a:cubicBezTo>
                    <a:pt x="4453398" y="0"/>
                    <a:pt x="3910726" y="182880"/>
                    <a:pt x="3180976" y="540893"/>
                  </a:cubicBezTo>
                  <a:close/>
                </a:path>
              </a:pathLst>
            </a:custGeom>
            <a:solidFill>
              <a:srgbClr val="BE1C2D"/>
            </a:solidFill>
          </p:spPr>
        </p:sp>
      </p:grpSp>
      <p:grpSp>
        <p:nvGrpSpPr>
          <p:cNvPr id="4" name="Group 4"/>
          <p:cNvGrpSpPr/>
          <p:nvPr/>
        </p:nvGrpSpPr>
        <p:grpSpPr>
          <a:xfrm>
            <a:off x="4360983" y="5175793"/>
            <a:ext cx="4094448" cy="6229175"/>
            <a:chOff x="0" y="0"/>
            <a:chExt cx="5248424" cy="7984800"/>
          </a:xfrm>
        </p:grpSpPr>
        <p:sp>
          <p:nvSpPr>
            <p:cNvPr id="5" name="Freeform 5"/>
            <p:cNvSpPr/>
            <p:nvPr/>
          </p:nvSpPr>
          <p:spPr>
            <a:xfrm>
              <a:off x="0" y="0"/>
              <a:ext cx="5248403" cy="7984744"/>
            </a:xfrm>
            <a:custGeom>
              <a:avLst/>
              <a:gdLst/>
              <a:ahLst/>
              <a:cxnLst/>
              <a:rect l="l" t="t" r="r" b="b"/>
              <a:pathLst>
                <a:path w="5248403" h="7984744">
                  <a:moveTo>
                    <a:pt x="3347927" y="540893"/>
                  </a:moveTo>
                  <a:cubicBezTo>
                    <a:pt x="3141125" y="647573"/>
                    <a:pt x="2894901" y="700913"/>
                    <a:pt x="2629130" y="700913"/>
                  </a:cubicBezTo>
                  <a:cubicBezTo>
                    <a:pt x="2363358" y="700913"/>
                    <a:pt x="2117134" y="647573"/>
                    <a:pt x="1900477" y="540893"/>
                  </a:cubicBezTo>
                  <a:cubicBezTo>
                    <a:pt x="1132402" y="182880"/>
                    <a:pt x="571129" y="0"/>
                    <a:pt x="0" y="0"/>
                  </a:cubicBezTo>
                  <a:cubicBezTo>
                    <a:pt x="0" y="7984744"/>
                    <a:pt x="0" y="7984744"/>
                    <a:pt x="0" y="7984744"/>
                  </a:cubicBezTo>
                  <a:cubicBezTo>
                    <a:pt x="5248403" y="7984744"/>
                    <a:pt x="5248403" y="7984744"/>
                    <a:pt x="5248403" y="7984744"/>
                  </a:cubicBezTo>
                  <a:cubicBezTo>
                    <a:pt x="5248403" y="0"/>
                    <a:pt x="5248403" y="0"/>
                    <a:pt x="5248403" y="0"/>
                  </a:cubicBezTo>
                  <a:cubicBezTo>
                    <a:pt x="4687131" y="0"/>
                    <a:pt x="4116001" y="182880"/>
                    <a:pt x="3347927" y="540893"/>
                  </a:cubicBezTo>
                  <a:close/>
                </a:path>
              </a:pathLst>
            </a:custGeom>
            <a:solidFill>
              <a:srgbClr val="BE1C2D"/>
            </a:solidFill>
          </p:spPr>
        </p:sp>
      </p:grpSp>
      <p:grpSp>
        <p:nvGrpSpPr>
          <p:cNvPr id="6" name="Group 6"/>
          <p:cNvGrpSpPr/>
          <p:nvPr/>
        </p:nvGrpSpPr>
        <p:grpSpPr>
          <a:xfrm>
            <a:off x="4564574" y="903030"/>
            <a:ext cx="9121954" cy="1008263"/>
            <a:chOff x="0" y="0"/>
            <a:chExt cx="2402490" cy="265551"/>
          </a:xfrm>
        </p:grpSpPr>
        <p:sp>
          <p:nvSpPr>
            <p:cNvPr id="7" name="Freeform 7"/>
            <p:cNvSpPr/>
            <p:nvPr/>
          </p:nvSpPr>
          <p:spPr>
            <a:xfrm>
              <a:off x="0" y="0"/>
              <a:ext cx="2402490" cy="265551"/>
            </a:xfrm>
            <a:custGeom>
              <a:avLst/>
              <a:gdLst/>
              <a:ahLst/>
              <a:cxnLst/>
              <a:rect l="l" t="t" r="r" b="b"/>
              <a:pathLst>
                <a:path w="2402490" h="265551">
                  <a:moveTo>
                    <a:pt x="0" y="0"/>
                  </a:moveTo>
                  <a:lnTo>
                    <a:pt x="2402490" y="0"/>
                  </a:lnTo>
                  <a:lnTo>
                    <a:pt x="2402490" y="265551"/>
                  </a:lnTo>
                  <a:lnTo>
                    <a:pt x="0" y="265551"/>
                  </a:lnTo>
                  <a:close/>
                </a:path>
              </a:pathLst>
            </a:custGeom>
            <a:solidFill>
              <a:srgbClr val="FF0000"/>
            </a:solidFill>
            <a:ln cap="sq">
              <a:noFill/>
              <a:prstDash val="solid"/>
              <a:miter/>
            </a:ln>
          </p:spPr>
        </p:sp>
        <p:sp>
          <p:nvSpPr>
            <p:cNvPr id="8" name="TextBox 8"/>
            <p:cNvSpPr txBox="1"/>
            <p:nvPr/>
          </p:nvSpPr>
          <p:spPr>
            <a:xfrm>
              <a:off x="0" y="-57150"/>
              <a:ext cx="2402490" cy="322701"/>
            </a:xfrm>
            <a:prstGeom prst="rect">
              <a:avLst/>
            </a:prstGeom>
          </p:spPr>
          <p:txBody>
            <a:bodyPr lIns="50800" tIns="50800" rIns="50800" bIns="50800" rtlCol="0" anchor="ctr"/>
            <a:lstStyle/>
            <a:p>
              <a:pPr marL="0" lvl="0" indent="0" algn="ctr">
                <a:lnSpc>
                  <a:spcPts val="4982"/>
                </a:lnSpc>
                <a:spcBef>
                  <a:spcPct val="0"/>
                </a:spcBef>
              </a:pPr>
              <a:endParaRPr/>
            </a:p>
          </p:txBody>
        </p:sp>
      </p:grpSp>
      <p:grpSp>
        <p:nvGrpSpPr>
          <p:cNvPr id="9" name="Group 9"/>
          <p:cNvGrpSpPr/>
          <p:nvPr/>
        </p:nvGrpSpPr>
        <p:grpSpPr>
          <a:xfrm>
            <a:off x="4899204" y="2327204"/>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2" name="TextBox 12"/>
          <p:cNvSpPr txBox="1"/>
          <p:nvPr/>
        </p:nvSpPr>
        <p:spPr>
          <a:xfrm>
            <a:off x="4463109" y="5876189"/>
            <a:ext cx="3992321" cy="4201079"/>
          </a:xfrm>
          <a:prstGeom prst="rect">
            <a:avLst/>
          </a:prstGeom>
        </p:spPr>
        <p:txBody>
          <a:bodyPr lIns="0" tIns="0" rIns="0" bIns="0" rtlCol="0" anchor="t">
            <a:spAutoFit/>
          </a:bodyPr>
          <a:lstStyle/>
          <a:p>
            <a:pPr marL="0" lvl="0" indent="0" algn="ctr">
              <a:lnSpc>
                <a:spcPts val="3708"/>
              </a:lnSpc>
              <a:spcBef>
                <a:spcPct val="0"/>
              </a:spcBef>
            </a:pPr>
            <a:r>
              <a:rPr lang="en-US" sz="2687" spc="263">
                <a:solidFill>
                  <a:srgbClr val="FFFFFF"/>
                </a:solidFill>
                <a:latin typeface="DM Sans"/>
                <a:ea typeface="DM Sans"/>
                <a:cs typeface="DM Sans"/>
                <a:sym typeface="DM Sans"/>
              </a:rPr>
              <a:t>The registry ensures that medical examiners have the necessary training and knowledge to perform physical examinations according to FMCSA standards.</a:t>
            </a:r>
          </a:p>
        </p:txBody>
      </p:sp>
      <p:grpSp>
        <p:nvGrpSpPr>
          <p:cNvPr id="13" name="Group 13"/>
          <p:cNvGrpSpPr/>
          <p:nvPr/>
        </p:nvGrpSpPr>
        <p:grpSpPr>
          <a:xfrm>
            <a:off x="10194679" y="2327204"/>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6" name="Group 16"/>
          <p:cNvGrpSpPr/>
          <p:nvPr/>
        </p:nvGrpSpPr>
        <p:grpSpPr>
          <a:xfrm>
            <a:off x="5051604" y="2479604"/>
            <a:ext cx="2793766" cy="27937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3725"/>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9" name="Group 19"/>
          <p:cNvGrpSpPr/>
          <p:nvPr/>
        </p:nvGrpSpPr>
        <p:grpSpPr>
          <a:xfrm>
            <a:off x="10340847" y="2479604"/>
            <a:ext cx="2793766" cy="279376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3725"/>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2" name="TextBox 22"/>
          <p:cNvSpPr txBox="1"/>
          <p:nvPr/>
        </p:nvSpPr>
        <p:spPr>
          <a:xfrm>
            <a:off x="5156536" y="3253558"/>
            <a:ext cx="2495762" cy="1150608"/>
          </a:xfrm>
          <a:prstGeom prst="rect">
            <a:avLst/>
          </a:prstGeom>
        </p:spPr>
        <p:txBody>
          <a:bodyPr lIns="0" tIns="0" rIns="0" bIns="0" rtlCol="0" anchor="t">
            <a:spAutoFit/>
          </a:bodyPr>
          <a:lstStyle/>
          <a:p>
            <a:pPr algn="ctr">
              <a:lnSpc>
                <a:spcPts val="4736"/>
              </a:lnSpc>
              <a:spcBef>
                <a:spcPct val="0"/>
              </a:spcBef>
            </a:pPr>
            <a:r>
              <a:rPr lang="en-US" sz="3157" spc="94">
                <a:solidFill>
                  <a:srgbClr val="FFFFFF"/>
                </a:solidFill>
                <a:latin typeface="Aileron"/>
                <a:ea typeface="Aileron"/>
                <a:cs typeface="Aileron"/>
                <a:sym typeface="Aileron"/>
              </a:rPr>
              <a:t>To Improve Road Safety</a:t>
            </a:r>
          </a:p>
        </p:txBody>
      </p:sp>
      <p:sp>
        <p:nvSpPr>
          <p:cNvPr id="23" name="TextBox 23"/>
          <p:cNvSpPr txBox="1"/>
          <p:nvPr/>
        </p:nvSpPr>
        <p:spPr>
          <a:xfrm>
            <a:off x="10484507" y="3294950"/>
            <a:ext cx="2495762" cy="1150608"/>
          </a:xfrm>
          <a:prstGeom prst="rect">
            <a:avLst/>
          </a:prstGeom>
        </p:spPr>
        <p:txBody>
          <a:bodyPr lIns="0" tIns="0" rIns="0" bIns="0" rtlCol="0" anchor="t">
            <a:spAutoFit/>
          </a:bodyPr>
          <a:lstStyle/>
          <a:p>
            <a:pPr algn="ctr">
              <a:lnSpc>
                <a:spcPts val="4736"/>
              </a:lnSpc>
              <a:spcBef>
                <a:spcPct val="0"/>
              </a:spcBef>
            </a:pPr>
            <a:r>
              <a:rPr lang="en-US" sz="3157" spc="94">
                <a:solidFill>
                  <a:srgbClr val="FFFFFF"/>
                </a:solidFill>
                <a:latin typeface="Aileron"/>
                <a:ea typeface="Aileron"/>
                <a:cs typeface="Aileron"/>
                <a:sym typeface="Aileron"/>
              </a:rPr>
              <a:t>To Enhance Oversight</a:t>
            </a:r>
          </a:p>
        </p:txBody>
      </p:sp>
      <p:sp>
        <p:nvSpPr>
          <p:cNvPr id="24" name="TextBox 24"/>
          <p:cNvSpPr txBox="1"/>
          <p:nvPr/>
        </p:nvSpPr>
        <p:spPr>
          <a:xfrm>
            <a:off x="9769435" y="5756204"/>
            <a:ext cx="3917093" cy="4321063"/>
          </a:xfrm>
          <a:prstGeom prst="rect">
            <a:avLst/>
          </a:prstGeom>
        </p:spPr>
        <p:txBody>
          <a:bodyPr lIns="0" tIns="0" rIns="0" bIns="0" rtlCol="0" anchor="t">
            <a:spAutoFit/>
          </a:bodyPr>
          <a:lstStyle/>
          <a:p>
            <a:pPr marL="0" lvl="0" indent="0" algn="ctr">
              <a:lnSpc>
                <a:spcPts val="3496"/>
              </a:lnSpc>
              <a:spcBef>
                <a:spcPct val="0"/>
              </a:spcBef>
            </a:pPr>
            <a:r>
              <a:rPr lang="en-US" sz="2533" spc="248">
                <a:solidFill>
                  <a:srgbClr val="FFFFFF"/>
                </a:solidFill>
                <a:latin typeface="DM Sans"/>
                <a:ea typeface="DM Sans"/>
                <a:cs typeface="DM Sans"/>
                <a:sym typeface="DM Sans"/>
              </a:rPr>
              <a:t>It provides a system of checks to ensure that examinations are conducted properly and that drivers meet the physical requirements necessary to operate commercial vehicles safely.</a:t>
            </a:r>
          </a:p>
        </p:txBody>
      </p:sp>
      <p:sp>
        <p:nvSpPr>
          <p:cNvPr id="25" name="Freeform 25"/>
          <p:cNvSpPr/>
          <p:nvPr/>
        </p:nvSpPr>
        <p:spPr>
          <a:xfrm rot="4826484">
            <a:off x="12973272" y="5112163"/>
            <a:ext cx="6684287" cy="6684287"/>
          </a:xfrm>
          <a:custGeom>
            <a:avLst/>
            <a:gdLst/>
            <a:ahLst/>
            <a:cxnLst/>
            <a:rect l="l" t="t" r="r" b="b"/>
            <a:pathLst>
              <a:path w="6684287" h="6684287">
                <a:moveTo>
                  <a:pt x="0" y="0"/>
                </a:moveTo>
                <a:lnTo>
                  <a:pt x="6684287" y="0"/>
                </a:lnTo>
                <a:lnTo>
                  <a:pt x="6684287" y="6684288"/>
                </a:lnTo>
                <a:lnTo>
                  <a:pt x="0" y="668428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26" name="Freeform 26"/>
          <p:cNvSpPr/>
          <p:nvPr/>
        </p:nvSpPr>
        <p:spPr>
          <a:xfrm>
            <a:off x="12973272" y="-1368768"/>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rot="-6656688">
            <a:off x="-2111298" y="224631"/>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58000"/>
              <a:extLst>
                <a:ext uri="{96DAC541-7B7A-43D3-8B79-37D633B846F1}">
                  <asvg:svgBlip xmlns:asvg="http://schemas.microsoft.com/office/drawing/2016/SVG/main" r:embed="rId3"/>
                </a:ext>
              </a:extLst>
            </a:blip>
            <a:stretch>
              <a:fillRect/>
            </a:stretch>
          </a:blipFill>
        </p:spPr>
      </p:sp>
      <p:sp>
        <p:nvSpPr>
          <p:cNvPr id="28" name="Freeform 28"/>
          <p:cNvSpPr/>
          <p:nvPr/>
        </p:nvSpPr>
        <p:spPr>
          <a:xfrm rot="-10800000">
            <a:off x="-1252335" y="5296113"/>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29"/>
          <p:cNvSpPr txBox="1"/>
          <p:nvPr/>
        </p:nvSpPr>
        <p:spPr>
          <a:xfrm>
            <a:off x="4710741" y="946614"/>
            <a:ext cx="8570038" cy="787743"/>
          </a:xfrm>
          <a:prstGeom prst="rect">
            <a:avLst/>
          </a:prstGeom>
        </p:spPr>
        <p:txBody>
          <a:bodyPr lIns="0" tIns="0" rIns="0" bIns="0" rtlCol="0" anchor="t">
            <a:spAutoFit/>
          </a:bodyPr>
          <a:lstStyle/>
          <a:p>
            <a:pPr algn="ctr">
              <a:lnSpc>
                <a:spcPts val="6629"/>
              </a:lnSpc>
              <a:spcBef>
                <a:spcPct val="0"/>
              </a:spcBef>
            </a:pPr>
            <a:r>
              <a:rPr lang="en-US" sz="4419" spc="132">
                <a:solidFill>
                  <a:srgbClr val="FFFFFF"/>
                </a:solidFill>
                <a:latin typeface="Aileron"/>
                <a:ea typeface="Aileron"/>
                <a:cs typeface="Aileron"/>
                <a:sym typeface="Aileron"/>
              </a:rPr>
              <a:t>Purpose of the National Registry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flipV="1">
            <a:off x="2266153" y="5918755"/>
            <a:ext cx="13729706"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1510414" y="857723"/>
            <a:ext cx="15267173" cy="1284826"/>
            <a:chOff x="0" y="0"/>
            <a:chExt cx="20356230" cy="1713102"/>
          </a:xfrm>
        </p:grpSpPr>
        <p:sp>
          <p:nvSpPr>
            <p:cNvPr id="4" name="TextBox 4"/>
            <p:cNvSpPr txBox="1"/>
            <p:nvPr/>
          </p:nvSpPr>
          <p:spPr>
            <a:xfrm>
              <a:off x="0" y="-47625"/>
              <a:ext cx="20356230" cy="953257"/>
            </a:xfrm>
            <a:prstGeom prst="rect">
              <a:avLst/>
            </a:prstGeom>
          </p:spPr>
          <p:txBody>
            <a:bodyPr lIns="0" tIns="0" rIns="0" bIns="0" rtlCol="0" anchor="t">
              <a:spAutoFit/>
            </a:bodyPr>
            <a:lstStyle/>
            <a:p>
              <a:pPr algn="ctr">
                <a:lnSpc>
                  <a:spcPts val="5834"/>
                </a:lnSpc>
              </a:pPr>
              <a:r>
                <a:rPr lang="en-US" sz="4488" b="1" spc="134">
                  <a:solidFill>
                    <a:srgbClr val="FF0000"/>
                  </a:solidFill>
                  <a:latin typeface="Aileron Heavy"/>
                  <a:ea typeface="Aileron Heavy"/>
                  <a:cs typeface="Aileron Heavy"/>
                  <a:sym typeface="Aileron Heavy"/>
                </a:rPr>
                <a:t>Checklist Company File</a:t>
              </a:r>
            </a:p>
          </p:txBody>
        </p:sp>
        <p:sp>
          <p:nvSpPr>
            <p:cNvPr id="5" name="TextBox 5"/>
            <p:cNvSpPr txBox="1"/>
            <p:nvPr/>
          </p:nvSpPr>
          <p:spPr>
            <a:xfrm>
              <a:off x="0" y="1085897"/>
              <a:ext cx="20356230" cy="627205"/>
            </a:xfrm>
            <a:prstGeom prst="rect">
              <a:avLst/>
            </a:prstGeom>
          </p:spPr>
          <p:txBody>
            <a:bodyPr lIns="0" tIns="0" rIns="0" bIns="0" rtlCol="0" anchor="t">
              <a:spAutoFit/>
            </a:bodyPr>
            <a:lstStyle/>
            <a:p>
              <a:pPr algn="ctr">
                <a:lnSpc>
                  <a:spcPts val="4114"/>
                </a:lnSpc>
              </a:pPr>
              <a:r>
                <a:rPr lang="en-US" sz="2742" spc="82">
                  <a:solidFill>
                    <a:srgbClr val="FFFFFF"/>
                  </a:solidFill>
                  <a:latin typeface="Aileron"/>
                  <a:ea typeface="Aileron"/>
                  <a:cs typeface="Aileron"/>
                  <a:sym typeface="Aileron"/>
                </a:rPr>
                <a:t>Template</a:t>
              </a:r>
            </a:p>
          </p:txBody>
        </p:sp>
      </p:grpSp>
      <p:grpSp>
        <p:nvGrpSpPr>
          <p:cNvPr id="6" name="Group 6"/>
          <p:cNvGrpSpPr/>
          <p:nvPr/>
        </p:nvGrpSpPr>
        <p:grpSpPr>
          <a:xfrm>
            <a:off x="16192500" y="10137246"/>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flipV="1">
            <a:off x="4737339" y="5539907"/>
            <a:ext cx="0" cy="762785"/>
          </a:xfrm>
          <a:prstGeom prst="line">
            <a:avLst/>
          </a:prstGeom>
          <a:ln w="66675" cap="flat">
            <a:solidFill>
              <a:srgbClr val="520000"/>
            </a:solidFill>
            <a:prstDash val="solid"/>
            <a:headEnd type="none" w="sm" len="sm"/>
            <a:tailEnd type="none" w="sm" len="sm"/>
          </a:ln>
        </p:spPr>
      </p:sp>
      <p:sp>
        <p:nvSpPr>
          <p:cNvPr id="13" name="AutoShape 13"/>
          <p:cNvSpPr/>
          <p:nvPr/>
        </p:nvSpPr>
        <p:spPr>
          <a:xfrm flipV="1">
            <a:off x="13375443" y="5578329"/>
            <a:ext cx="0" cy="762785"/>
          </a:xfrm>
          <a:prstGeom prst="line">
            <a:avLst/>
          </a:prstGeom>
          <a:ln w="66675" cap="flat">
            <a:solidFill>
              <a:srgbClr val="520000"/>
            </a:solidFill>
            <a:prstDash val="solid"/>
            <a:headEnd type="none" w="sm" len="sm"/>
            <a:tailEnd type="none" w="sm" len="sm"/>
          </a:ln>
        </p:spPr>
      </p:sp>
      <p:grpSp>
        <p:nvGrpSpPr>
          <p:cNvPr id="14" name="Group 14"/>
          <p:cNvGrpSpPr/>
          <p:nvPr/>
        </p:nvGrpSpPr>
        <p:grpSpPr>
          <a:xfrm>
            <a:off x="4336421" y="6302692"/>
            <a:ext cx="801836" cy="8018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6" name="TextBox 1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17" name="Group 17"/>
          <p:cNvGrpSpPr/>
          <p:nvPr/>
        </p:nvGrpSpPr>
        <p:grpSpPr>
          <a:xfrm>
            <a:off x="12973296" y="6254969"/>
            <a:ext cx="801836" cy="80183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9" name="TextBox 1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grpSp>
        <p:nvGrpSpPr>
          <p:cNvPr id="20" name="Group 20"/>
          <p:cNvGrpSpPr/>
          <p:nvPr/>
        </p:nvGrpSpPr>
        <p:grpSpPr>
          <a:xfrm>
            <a:off x="1917744" y="4814834"/>
            <a:ext cx="763495" cy="76349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2" name="TextBox 22"/>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23" name="TextBox 23"/>
          <p:cNvSpPr txBox="1"/>
          <p:nvPr/>
        </p:nvSpPr>
        <p:spPr>
          <a:xfrm>
            <a:off x="2211038" y="4910084"/>
            <a:ext cx="148946"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a:t>
            </a:r>
          </a:p>
        </p:txBody>
      </p:sp>
      <p:sp>
        <p:nvSpPr>
          <p:cNvPr id="24" name="AutoShape 24"/>
          <p:cNvSpPr/>
          <p:nvPr/>
        </p:nvSpPr>
        <p:spPr>
          <a:xfrm flipV="1">
            <a:off x="2299491" y="5578329"/>
            <a:ext cx="0" cy="762785"/>
          </a:xfrm>
          <a:prstGeom prst="line">
            <a:avLst/>
          </a:prstGeom>
          <a:ln w="66675" cap="flat">
            <a:solidFill>
              <a:srgbClr val="3B0006"/>
            </a:solidFill>
            <a:prstDash val="solid"/>
            <a:headEnd type="none" w="sm" len="sm"/>
            <a:tailEnd type="none" w="sm" len="sm"/>
          </a:ln>
        </p:spPr>
      </p:sp>
      <p:sp>
        <p:nvSpPr>
          <p:cNvPr id="25" name="AutoShape 25"/>
          <p:cNvSpPr/>
          <p:nvPr/>
        </p:nvSpPr>
        <p:spPr>
          <a:xfrm flipV="1">
            <a:off x="6805925" y="5569235"/>
            <a:ext cx="0" cy="762785"/>
          </a:xfrm>
          <a:prstGeom prst="line">
            <a:avLst/>
          </a:prstGeom>
          <a:ln w="66675" cap="flat">
            <a:solidFill>
              <a:srgbClr val="520000"/>
            </a:solidFill>
            <a:prstDash val="solid"/>
            <a:headEnd type="none" w="sm" len="sm"/>
            <a:tailEnd type="none" w="sm" len="sm"/>
          </a:ln>
        </p:spPr>
      </p:sp>
      <p:grpSp>
        <p:nvGrpSpPr>
          <p:cNvPr id="26" name="Group 26"/>
          <p:cNvGrpSpPr/>
          <p:nvPr/>
        </p:nvGrpSpPr>
        <p:grpSpPr>
          <a:xfrm>
            <a:off x="6405481" y="4824637"/>
            <a:ext cx="801836" cy="8018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sp>
        <p:nvSpPr>
          <p:cNvPr id="29" name="AutoShape 29"/>
          <p:cNvSpPr/>
          <p:nvPr/>
        </p:nvSpPr>
        <p:spPr>
          <a:xfrm flipH="1" flipV="1">
            <a:off x="15995860" y="5309104"/>
            <a:ext cx="6950" cy="1346783"/>
          </a:xfrm>
          <a:prstGeom prst="line">
            <a:avLst/>
          </a:prstGeom>
          <a:ln w="114300" cap="flat">
            <a:solidFill>
              <a:srgbClr val="FF001B"/>
            </a:solidFill>
            <a:prstDash val="solid"/>
            <a:headEnd type="none" w="sm" len="sm"/>
            <a:tailEnd type="none" w="sm" len="sm"/>
          </a:ln>
        </p:spPr>
      </p:sp>
      <p:grpSp>
        <p:nvGrpSpPr>
          <p:cNvPr id="30" name="Group 30"/>
          <p:cNvGrpSpPr/>
          <p:nvPr/>
        </p:nvGrpSpPr>
        <p:grpSpPr>
          <a:xfrm>
            <a:off x="15067197" y="3495099"/>
            <a:ext cx="1871225" cy="18712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32" name="TextBox 32"/>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3" name="TextBox 33"/>
          <p:cNvSpPr txBox="1"/>
          <p:nvPr/>
        </p:nvSpPr>
        <p:spPr>
          <a:xfrm>
            <a:off x="15698064" y="3748657"/>
            <a:ext cx="609492"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7</a:t>
            </a:r>
          </a:p>
        </p:txBody>
      </p:sp>
      <p:sp>
        <p:nvSpPr>
          <p:cNvPr id="34" name="AutoShape 34"/>
          <p:cNvSpPr/>
          <p:nvPr/>
        </p:nvSpPr>
        <p:spPr>
          <a:xfrm flipV="1">
            <a:off x="8942395" y="5539907"/>
            <a:ext cx="0" cy="762785"/>
          </a:xfrm>
          <a:prstGeom prst="line">
            <a:avLst/>
          </a:prstGeom>
          <a:ln w="66675" cap="flat">
            <a:solidFill>
              <a:srgbClr val="520000"/>
            </a:solidFill>
            <a:prstDash val="solid"/>
            <a:headEnd type="none" w="sm" len="sm"/>
            <a:tailEnd type="none" w="sm" len="sm"/>
          </a:ln>
        </p:spPr>
      </p:sp>
      <p:grpSp>
        <p:nvGrpSpPr>
          <p:cNvPr id="35" name="Group 35"/>
          <p:cNvGrpSpPr/>
          <p:nvPr/>
        </p:nvGrpSpPr>
        <p:grpSpPr>
          <a:xfrm>
            <a:off x="8541477" y="6302692"/>
            <a:ext cx="801836" cy="80183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7" name="TextBox 3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sp>
        <p:nvSpPr>
          <p:cNvPr id="38" name="AutoShape 38"/>
          <p:cNvSpPr/>
          <p:nvPr/>
        </p:nvSpPr>
        <p:spPr>
          <a:xfrm flipV="1">
            <a:off x="11152679" y="5559432"/>
            <a:ext cx="0" cy="762785"/>
          </a:xfrm>
          <a:prstGeom prst="line">
            <a:avLst/>
          </a:prstGeom>
          <a:ln w="66675" cap="flat">
            <a:solidFill>
              <a:srgbClr val="520000"/>
            </a:solidFill>
            <a:prstDash val="solid"/>
            <a:headEnd type="none" w="sm" len="sm"/>
            <a:tailEnd type="none" w="sm" len="sm"/>
          </a:ln>
        </p:spPr>
      </p:sp>
      <p:grpSp>
        <p:nvGrpSpPr>
          <p:cNvPr id="39" name="Group 39"/>
          <p:cNvGrpSpPr/>
          <p:nvPr/>
        </p:nvGrpSpPr>
        <p:grpSpPr>
          <a:xfrm>
            <a:off x="10752235" y="4814834"/>
            <a:ext cx="801836" cy="801836"/>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41" name="TextBox 4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sp>
        <p:nvSpPr>
          <p:cNvPr id="42" name="TextBox 42"/>
          <p:cNvSpPr txBox="1"/>
          <p:nvPr/>
        </p:nvSpPr>
        <p:spPr>
          <a:xfrm>
            <a:off x="3466057" y="4122858"/>
            <a:ext cx="2542562"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 Employment Drug Alcohol Test</a:t>
            </a:r>
          </a:p>
        </p:txBody>
      </p:sp>
      <p:sp>
        <p:nvSpPr>
          <p:cNvPr id="43" name="TextBox 43"/>
          <p:cNvSpPr txBox="1"/>
          <p:nvPr/>
        </p:nvSpPr>
        <p:spPr>
          <a:xfrm>
            <a:off x="5709287" y="6522520"/>
            <a:ext cx="2193277"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Inquire for State Agency for Personal Data</a:t>
            </a:r>
          </a:p>
        </p:txBody>
      </p:sp>
      <p:sp>
        <p:nvSpPr>
          <p:cNvPr id="44" name="TextBox 44"/>
          <p:cNvSpPr txBox="1"/>
          <p:nvPr/>
        </p:nvSpPr>
        <p:spPr>
          <a:xfrm>
            <a:off x="8060919" y="4122858"/>
            <a:ext cx="1762953"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Motor Vehicle Record</a:t>
            </a:r>
          </a:p>
        </p:txBody>
      </p:sp>
      <p:sp>
        <p:nvSpPr>
          <p:cNvPr id="45" name="TextBox 45"/>
          <p:cNvSpPr txBox="1"/>
          <p:nvPr/>
        </p:nvSpPr>
        <p:spPr>
          <a:xfrm>
            <a:off x="9963490" y="6529863"/>
            <a:ext cx="2378379" cy="371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Medical Certificate</a:t>
            </a:r>
          </a:p>
        </p:txBody>
      </p:sp>
      <p:sp>
        <p:nvSpPr>
          <p:cNvPr id="46" name="TextBox 46"/>
          <p:cNvSpPr txBox="1"/>
          <p:nvPr/>
        </p:nvSpPr>
        <p:spPr>
          <a:xfrm>
            <a:off x="12254947" y="4122858"/>
            <a:ext cx="2174075"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Check Listed in National Register</a:t>
            </a:r>
          </a:p>
        </p:txBody>
      </p:sp>
      <p:sp>
        <p:nvSpPr>
          <p:cNvPr id="47" name="TextBox 47"/>
          <p:cNvSpPr txBox="1"/>
          <p:nvPr/>
        </p:nvSpPr>
        <p:spPr>
          <a:xfrm>
            <a:off x="13375443" y="6848475"/>
            <a:ext cx="4789910" cy="2219325"/>
          </a:xfrm>
          <a:prstGeom prst="rect">
            <a:avLst/>
          </a:prstGeom>
        </p:spPr>
        <p:txBody>
          <a:bodyPr lIns="0" tIns="0" rIns="0" bIns="0" rtlCol="0" anchor="t">
            <a:spAutoFit/>
          </a:bodyPr>
          <a:lstStyle/>
          <a:p>
            <a:pPr algn="ctr">
              <a:lnSpc>
                <a:spcPts val="5999"/>
              </a:lnSpc>
            </a:pPr>
            <a:r>
              <a:rPr lang="en-US" sz="3999" spc="119">
                <a:solidFill>
                  <a:srgbClr val="FFFFFF"/>
                </a:solidFill>
                <a:latin typeface="Aileron"/>
                <a:ea typeface="Aileron"/>
                <a:cs typeface="Aileron"/>
                <a:sym typeface="Aileron"/>
              </a:rPr>
              <a:t>Pre Employment Testing Notification and Consent</a:t>
            </a:r>
          </a:p>
        </p:txBody>
      </p:sp>
      <p:sp>
        <p:nvSpPr>
          <p:cNvPr id="48" name="TextBox 48"/>
          <p:cNvSpPr txBox="1"/>
          <p:nvPr/>
        </p:nvSpPr>
        <p:spPr>
          <a:xfrm>
            <a:off x="1079378" y="6351278"/>
            <a:ext cx="2440226"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CDL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704947" cy="865744"/>
            <a:chOff x="0" y="0"/>
            <a:chExt cx="4939929"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9" y="124384"/>
              <a:ext cx="38139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1207751"/>
          </a:xfrm>
          <a:prstGeom prst="rect">
            <a:avLst/>
          </a:prstGeom>
        </p:spPr>
        <p:txBody>
          <a:bodyPr lIns="0" tIns="0" rIns="0" bIns="0" rtlCol="0" anchor="t">
            <a:spAutoFit/>
          </a:bodyPr>
          <a:lstStyle/>
          <a:p>
            <a:pPr algn="ctr">
              <a:lnSpc>
                <a:spcPts val="4783"/>
              </a:lnSpc>
            </a:pPr>
            <a:r>
              <a:rPr lang="en-US" sz="4348" b="1">
                <a:solidFill>
                  <a:srgbClr val="FFFFFF"/>
                </a:solidFill>
                <a:latin typeface="Garet Bold"/>
                <a:ea typeface="Garet Bold"/>
                <a:cs typeface="Garet Bold"/>
                <a:sym typeface="Garet Bold"/>
              </a:rPr>
              <a:t>PRE EMPLOYMENT TESTING </a:t>
            </a:r>
            <a:r>
              <a:rPr lang="en-US" sz="4348" b="1">
                <a:solidFill>
                  <a:srgbClr val="FF001B"/>
                </a:solidFill>
                <a:latin typeface="Garet Bold"/>
                <a:ea typeface="Garet Bold"/>
                <a:cs typeface="Garet Bold"/>
                <a:sym typeface="Garet Bold"/>
              </a:rPr>
              <a:t>NOTIFICATION AND CONSENT</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14607" y="9445796"/>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654791"/>
            <a:ext cx="10899962" cy="5091894"/>
            <a:chOff x="0" y="0"/>
            <a:chExt cx="2254321" cy="1053101"/>
          </a:xfrm>
        </p:grpSpPr>
        <p:sp>
          <p:nvSpPr>
            <p:cNvPr id="11" name="Freeform 11"/>
            <p:cNvSpPr/>
            <p:nvPr/>
          </p:nvSpPr>
          <p:spPr>
            <a:xfrm>
              <a:off x="0" y="0"/>
              <a:ext cx="2254321" cy="1053101"/>
            </a:xfrm>
            <a:custGeom>
              <a:avLst/>
              <a:gdLst/>
              <a:ahLst/>
              <a:cxnLst/>
              <a:rect l="l" t="t" r="r" b="b"/>
              <a:pathLst>
                <a:path w="2254321" h="1053101">
                  <a:moveTo>
                    <a:pt x="28411" y="0"/>
                  </a:moveTo>
                  <a:lnTo>
                    <a:pt x="2225910" y="0"/>
                  </a:lnTo>
                  <a:cubicBezTo>
                    <a:pt x="2233445" y="0"/>
                    <a:pt x="2240672" y="2993"/>
                    <a:pt x="2246000" y="8321"/>
                  </a:cubicBezTo>
                  <a:cubicBezTo>
                    <a:pt x="2251328" y="13649"/>
                    <a:pt x="2254321" y="20876"/>
                    <a:pt x="2254321" y="28411"/>
                  </a:cubicBezTo>
                  <a:lnTo>
                    <a:pt x="2254321" y="1024690"/>
                  </a:lnTo>
                  <a:cubicBezTo>
                    <a:pt x="2254321" y="1040381"/>
                    <a:pt x="2241601" y="1053101"/>
                    <a:pt x="2225910" y="1053101"/>
                  </a:cubicBezTo>
                  <a:lnTo>
                    <a:pt x="28411" y="1053101"/>
                  </a:lnTo>
                  <a:cubicBezTo>
                    <a:pt x="12720" y="1053101"/>
                    <a:pt x="0" y="1040381"/>
                    <a:pt x="0" y="1024690"/>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072151"/>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68599"/>
            <a:ext cx="10223493" cy="3715450"/>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Pre-employment testing notification and consent are critical components of the hiring process, especially in industries where safety is paramount, such as trucking. The primary types of pre-employment testing in the trucking industry include drug and alcohol testing, medical examinations, and background checks.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flipV="1">
            <a:off x="953821" y="3710765"/>
            <a:ext cx="0" cy="758052"/>
          </a:xfrm>
          <a:prstGeom prst="line">
            <a:avLst/>
          </a:prstGeom>
          <a:ln w="66675" cap="flat">
            <a:solidFill>
              <a:srgbClr val="FF001B"/>
            </a:solidFill>
            <a:prstDash val="solid"/>
            <a:headEnd type="none" w="sm" len="sm"/>
            <a:tailEnd type="none" w="sm" len="sm"/>
          </a:ln>
        </p:spPr>
      </p:sp>
      <p:sp>
        <p:nvSpPr>
          <p:cNvPr id="3" name="AutoShape 3"/>
          <p:cNvSpPr/>
          <p:nvPr/>
        </p:nvSpPr>
        <p:spPr>
          <a:xfrm>
            <a:off x="928451" y="4049078"/>
            <a:ext cx="17359549" cy="0"/>
          </a:xfrm>
          <a:prstGeom prst="line">
            <a:avLst/>
          </a:prstGeom>
          <a:ln w="66675" cap="flat">
            <a:solidFill>
              <a:srgbClr val="FF001B"/>
            </a:solidFill>
            <a:prstDash val="solid"/>
            <a:headEnd type="none" w="sm" len="sm"/>
            <a:tailEnd type="none" w="sm" len="sm"/>
          </a:ln>
        </p:spPr>
      </p:sp>
      <p:sp>
        <p:nvSpPr>
          <p:cNvPr id="4" name="TextBox 4"/>
          <p:cNvSpPr txBox="1"/>
          <p:nvPr/>
        </p:nvSpPr>
        <p:spPr>
          <a:xfrm>
            <a:off x="-67404" y="4814661"/>
            <a:ext cx="2423449"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Commercial </a:t>
            </a:r>
          </a:p>
          <a:p>
            <a:pPr algn="ctr">
              <a:lnSpc>
                <a:spcPts val="2987"/>
              </a:lnSpc>
            </a:pPr>
            <a:r>
              <a:rPr lang="en-US" sz="1991" spc="59">
                <a:solidFill>
                  <a:srgbClr val="FFFFFF"/>
                </a:solidFill>
                <a:latin typeface="Aileron"/>
                <a:ea typeface="Aileron"/>
                <a:cs typeface="Aileron"/>
                <a:sym typeface="Aileron"/>
              </a:rPr>
              <a:t>Driver’s License</a:t>
            </a:r>
          </a:p>
        </p:txBody>
      </p:sp>
      <p:sp>
        <p:nvSpPr>
          <p:cNvPr id="5" name="TextBox 5"/>
          <p:cNvSpPr txBox="1"/>
          <p:nvPr/>
        </p:nvSpPr>
        <p:spPr>
          <a:xfrm>
            <a:off x="1925292" y="2747414"/>
            <a:ext cx="2425085" cy="724208"/>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Pre Employment Drug Alcohol Test</a:t>
            </a:r>
          </a:p>
        </p:txBody>
      </p:sp>
      <p:sp>
        <p:nvSpPr>
          <p:cNvPr id="6" name="TextBox 6"/>
          <p:cNvSpPr txBox="1"/>
          <p:nvPr/>
        </p:nvSpPr>
        <p:spPr>
          <a:xfrm>
            <a:off x="3837788" y="4821242"/>
            <a:ext cx="2969053"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Inquire for State Agency for Personal Data</a:t>
            </a:r>
          </a:p>
        </p:txBody>
      </p:sp>
      <p:sp>
        <p:nvSpPr>
          <p:cNvPr id="7" name="TextBox 7"/>
          <p:cNvSpPr txBox="1"/>
          <p:nvPr/>
        </p:nvSpPr>
        <p:spPr>
          <a:xfrm>
            <a:off x="6293319" y="2951636"/>
            <a:ext cx="2423449" cy="352038"/>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MVR</a:t>
            </a:r>
          </a:p>
        </p:txBody>
      </p:sp>
      <p:sp>
        <p:nvSpPr>
          <p:cNvPr id="8" name="TextBox 8"/>
          <p:cNvSpPr txBox="1"/>
          <p:nvPr/>
        </p:nvSpPr>
        <p:spPr>
          <a:xfrm>
            <a:off x="8476515" y="4814661"/>
            <a:ext cx="2423449" cy="352038"/>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Medical Certificate</a:t>
            </a:r>
          </a:p>
        </p:txBody>
      </p:sp>
      <p:sp>
        <p:nvSpPr>
          <p:cNvPr id="9" name="TextBox 9"/>
          <p:cNvSpPr txBox="1"/>
          <p:nvPr/>
        </p:nvSpPr>
        <p:spPr>
          <a:xfrm>
            <a:off x="10660528" y="2592643"/>
            <a:ext cx="2423449"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Check Listed in National Register</a:t>
            </a:r>
          </a:p>
        </p:txBody>
      </p:sp>
      <p:sp>
        <p:nvSpPr>
          <p:cNvPr id="10" name="TextBox 10"/>
          <p:cNvSpPr txBox="1"/>
          <p:nvPr/>
        </p:nvSpPr>
        <p:spPr>
          <a:xfrm>
            <a:off x="12843724" y="4814661"/>
            <a:ext cx="2423449" cy="109359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Pre Employment Testing Notification and Consent</a:t>
            </a:r>
          </a:p>
        </p:txBody>
      </p:sp>
      <p:grpSp>
        <p:nvGrpSpPr>
          <p:cNvPr id="11" name="Group 11"/>
          <p:cNvGrpSpPr/>
          <p:nvPr/>
        </p:nvGrpSpPr>
        <p:grpSpPr>
          <a:xfrm>
            <a:off x="5867224" y="619242"/>
            <a:ext cx="7239928" cy="1316176"/>
            <a:chOff x="0" y="0"/>
            <a:chExt cx="9653237" cy="1754902"/>
          </a:xfrm>
        </p:grpSpPr>
        <p:sp>
          <p:nvSpPr>
            <p:cNvPr id="12" name="TextBox 12"/>
            <p:cNvSpPr txBox="1"/>
            <p:nvPr/>
          </p:nvSpPr>
          <p:spPr>
            <a:xfrm>
              <a:off x="0" y="-47625"/>
              <a:ext cx="9653237" cy="975313"/>
            </a:xfrm>
            <a:prstGeom prst="rect">
              <a:avLst/>
            </a:prstGeom>
          </p:spPr>
          <p:txBody>
            <a:bodyPr lIns="0" tIns="0" rIns="0" bIns="0" rtlCol="0" anchor="t">
              <a:spAutoFit/>
            </a:bodyPr>
            <a:lstStyle/>
            <a:p>
              <a:pPr algn="ctr">
                <a:lnSpc>
                  <a:spcPts val="5977"/>
                </a:lnSpc>
              </a:pPr>
              <a:r>
                <a:rPr lang="en-US" sz="4598" b="1" spc="137">
                  <a:solidFill>
                    <a:srgbClr val="FF0000"/>
                  </a:solidFill>
                  <a:latin typeface="Aileron Heavy"/>
                  <a:ea typeface="Aileron Heavy"/>
                  <a:cs typeface="Aileron Heavy"/>
                  <a:sym typeface="Aileron Heavy"/>
                </a:rPr>
                <a:t>Checklist Driver File</a:t>
              </a:r>
            </a:p>
          </p:txBody>
        </p:sp>
        <p:sp>
          <p:nvSpPr>
            <p:cNvPr id="13" name="TextBox 13"/>
            <p:cNvSpPr txBox="1"/>
            <p:nvPr/>
          </p:nvSpPr>
          <p:spPr>
            <a:xfrm>
              <a:off x="0" y="1114490"/>
              <a:ext cx="9653237" cy="640412"/>
            </a:xfrm>
            <a:prstGeom prst="rect">
              <a:avLst/>
            </a:prstGeom>
          </p:spPr>
          <p:txBody>
            <a:bodyPr lIns="0" tIns="0" rIns="0" bIns="0" rtlCol="0" anchor="t">
              <a:spAutoFit/>
            </a:bodyPr>
            <a:lstStyle/>
            <a:p>
              <a:pPr algn="ctr">
                <a:lnSpc>
                  <a:spcPts val="4215"/>
                </a:lnSpc>
              </a:pPr>
              <a:r>
                <a:rPr lang="en-US" sz="2810" spc="84">
                  <a:solidFill>
                    <a:srgbClr val="FFFFFF"/>
                  </a:solidFill>
                  <a:latin typeface="Aileron"/>
                  <a:ea typeface="Aileron"/>
                  <a:cs typeface="Aileron"/>
                  <a:sym typeface="Aileron"/>
                </a:rPr>
                <a:t>Template</a:t>
              </a:r>
            </a:p>
          </p:txBody>
        </p:sp>
      </p:gr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0" y="0"/>
            <a:ext cx="16192500" cy="172508"/>
            <a:chOff x="0" y="0"/>
            <a:chExt cx="4264691" cy="45434"/>
          </a:xfrm>
        </p:grpSpPr>
        <p:sp>
          <p:nvSpPr>
            <p:cNvPr id="18" name="Freeform 1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9" name="TextBox 19"/>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0" name="AutoShape 20"/>
          <p:cNvSpPr/>
          <p:nvPr/>
        </p:nvSpPr>
        <p:spPr>
          <a:xfrm flipV="1">
            <a:off x="3136986" y="3710765"/>
            <a:ext cx="0" cy="758052"/>
          </a:xfrm>
          <a:prstGeom prst="line">
            <a:avLst/>
          </a:prstGeom>
          <a:ln w="66675" cap="flat">
            <a:solidFill>
              <a:srgbClr val="FF001B"/>
            </a:solidFill>
            <a:prstDash val="solid"/>
            <a:headEnd type="none" w="sm" len="sm"/>
            <a:tailEnd type="none" w="sm" len="sm"/>
          </a:ln>
        </p:spPr>
      </p:sp>
      <p:sp>
        <p:nvSpPr>
          <p:cNvPr id="21" name="AutoShape 21"/>
          <p:cNvSpPr/>
          <p:nvPr/>
        </p:nvSpPr>
        <p:spPr>
          <a:xfrm flipV="1">
            <a:off x="5320152" y="3710765"/>
            <a:ext cx="0" cy="758052"/>
          </a:xfrm>
          <a:prstGeom prst="line">
            <a:avLst/>
          </a:prstGeom>
          <a:ln w="66675" cap="flat">
            <a:solidFill>
              <a:srgbClr val="FF001B"/>
            </a:solidFill>
            <a:prstDash val="solid"/>
            <a:headEnd type="none" w="sm" len="sm"/>
            <a:tailEnd type="none" w="sm" len="sm"/>
          </a:ln>
        </p:spPr>
      </p:sp>
      <p:sp>
        <p:nvSpPr>
          <p:cNvPr id="22" name="AutoShape 22"/>
          <p:cNvSpPr/>
          <p:nvPr/>
        </p:nvSpPr>
        <p:spPr>
          <a:xfrm flipV="1">
            <a:off x="7503318" y="3710765"/>
            <a:ext cx="0" cy="758052"/>
          </a:xfrm>
          <a:prstGeom prst="line">
            <a:avLst/>
          </a:prstGeom>
          <a:ln w="66675" cap="flat">
            <a:solidFill>
              <a:srgbClr val="FF001B"/>
            </a:solidFill>
            <a:prstDash val="solid"/>
            <a:headEnd type="none" w="sm" len="sm"/>
            <a:tailEnd type="none" w="sm" len="sm"/>
          </a:ln>
        </p:spPr>
      </p:sp>
      <p:sp>
        <p:nvSpPr>
          <p:cNvPr id="23" name="AutoShape 23"/>
          <p:cNvSpPr/>
          <p:nvPr/>
        </p:nvSpPr>
        <p:spPr>
          <a:xfrm flipV="1">
            <a:off x="9686484" y="3710765"/>
            <a:ext cx="0" cy="758052"/>
          </a:xfrm>
          <a:prstGeom prst="line">
            <a:avLst/>
          </a:prstGeom>
          <a:ln w="66675" cap="flat">
            <a:solidFill>
              <a:srgbClr val="FF001B"/>
            </a:solidFill>
            <a:prstDash val="solid"/>
            <a:headEnd type="none" w="sm" len="sm"/>
            <a:tailEnd type="none" w="sm" len="sm"/>
          </a:ln>
        </p:spPr>
      </p:sp>
      <p:sp>
        <p:nvSpPr>
          <p:cNvPr id="24" name="AutoShape 24"/>
          <p:cNvSpPr/>
          <p:nvPr/>
        </p:nvSpPr>
        <p:spPr>
          <a:xfrm flipV="1">
            <a:off x="11869649" y="3710765"/>
            <a:ext cx="0" cy="758052"/>
          </a:xfrm>
          <a:prstGeom prst="line">
            <a:avLst/>
          </a:prstGeom>
          <a:ln w="66675" cap="flat">
            <a:solidFill>
              <a:srgbClr val="FF001B"/>
            </a:solidFill>
            <a:prstDash val="solid"/>
            <a:headEnd type="none" w="sm" len="sm"/>
            <a:tailEnd type="none" w="sm" len="sm"/>
          </a:ln>
        </p:spPr>
      </p:sp>
      <p:grpSp>
        <p:nvGrpSpPr>
          <p:cNvPr id="25" name="Group 25"/>
          <p:cNvGrpSpPr/>
          <p:nvPr/>
        </p:nvGrpSpPr>
        <p:grpSpPr>
          <a:xfrm>
            <a:off x="2741565" y="4407838"/>
            <a:ext cx="796860" cy="79686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28" name="Group 28"/>
          <p:cNvGrpSpPr/>
          <p:nvPr/>
        </p:nvGrpSpPr>
        <p:grpSpPr>
          <a:xfrm>
            <a:off x="7106204" y="4407838"/>
            <a:ext cx="796860" cy="79686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31" name="Group 31"/>
          <p:cNvGrpSpPr/>
          <p:nvPr/>
        </p:nvGrpSpPr>
        <p:grpSpPr>
          <a:xfrm>
            <a:off x="11470844" y="4407838"/>
            <a:ext cx="796860" cy="79686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33" name="TextBox 3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
        <p:nvSpPr>
          <p:cNvPr id="34" name="AutoShape 34"/>
          <p:cNvSpPr/>
          <p:nvPr/>
        </p:nvSpPr>
        <p:spPr>
          <a:xfrm flipV="1">
            <a:off x="14052815" y="3710765"/>
            <a:ext cx="0" cy="758052"/>
          </a:xfrm>
          <a:prstGeom prst="line">
            <a:avLst/>
          </a:prstGeom>
          <a:ln w="66675" cap="flat">
            <a:solidFill>
              <a:srgbClr val="FF001B"/>
            </a:solidFill>
            <a:prstDash val="solid"/>
            <a:headEnd type="none" w="sm" len="sm"/>
            <a:tailEnd type="none" w="sm" len="sm"/>
          </a:ln>
        </p:spPr>
      </p:sp>
      <p:grpSp>
        <p:nvGrpSpPr>
          <p:cNvPr id="35" name="Group 35"/>
          <p:cNvGrpSpPr/>
          <p:nvPr/>
        </p:nvGrpSpPr>
        <p:grpSpPr>
          <a:xfrm>
            <a:off x="559245" y="2970787"/>
            <a:ext cx="796860" cy="79686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37" name="TextBox 3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a:t>
              </a:r>
            </a:p>
          </p:txBody>
        </p:sp>
      </p:grpSp>
      <p:grpSp>
        <p:nvGrpSpPr>
          <p:cNvPr id="38" name="Group 38"/>
          <p:cNvGrpSpPr/>
          <p:nvPr/>
        </p:nvGrpSpPr>
        <p:grpSpPr>
          <a:xfrm>
            <a:off x="4923885" y="2970787"/>
            <a:ext cx="796860" cy="79686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40" name="TextBox 4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grpSp>
        <p:nvGrpSpPr>
          <p:cNvPr id="41" name="Group 41"/>
          <p:cNvGrpSpPr/>
          <p:nvPr/>
        </p:nvGrpSpPr>
        <p:grpSpPr>
          <a:xfrm>
            <a:off x="9288524" y="2970787"/>
            <a:ext cx="796860" cy="79686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43" name="TextBox 4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44" name="Group 44"/>
          <p:cNvGrpSpPr/>
          <p:nvPr/>
        </p:nvGrpSpPr>
        <p:grpSpPr>
          <a:xfrm>
            <a:off x="13653163" y="2970787"/>
            <a:ext cx="796860" cy="796860"/>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46" name="TextBox 4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sp>
        <p:nvSpPr>
          <p:cNvPr id="47" name="AutoShape 47"/>
          <p:cNvSpPr/>
          <p:nvPr/>
        </p:nvSpPr>
        <p:spPr>
          <a:xfrm flipV="1">
            <a:off x="925975" y="7391440"/>
            <a:ext cx="0" cy="758052"/>
          </a:xfrm>
          <a:prstGeom prst="line">
            <a:avLst/>
          </a:prstGeom>
          <a:ln w="66675" cap="flat">
            <a:solidFill>
              <a:srgbClr val="FF001B"/>
            </a:solidFill>
            <a:prstDash val="solid"/>
            <a:headEnd type="none" w="sm" len="sm"/>
            <a:tailEnd type="none" w="sm" len="sm"/>
          </a:ln>
        </p:spPr>
      </p:sp>
      <p:sp>
        <p:nvSpPr>
          <p:cNvPr id="48" name="AutoShape 48"/>
          <p:cNvSpPr/>
          <p:nvPr/>
        </p:nvSpPr>
        <p:spPr>
          <a:xfrm>
            <a:off x="900605" y="7729753"/>
            <a:ext cx="17387395" cy="0"/>
          </a:xfrm>
          <a:prstGeom prst="line">
            <a:avLst/>
          </a:prstGeom>
          <a:ln w="66675" cap="flat">
            <a:solidFill>
              <a:srgbClr val="FF001B"/>
            </a:solidFill>
            <a:prstDash val="solid"/>
            <a:headEnd type="none" w="sm" len="sm"/>
            <a:tailEnd type="none" w="sm" len="sm"/>
          </a:ln>
        </p:spPr>
      </p:sp>
      <p:sp>
        <p:nvSpPr>
          <p:cNvPr id="49" name="TextBox 49"/>
          <p:cNvSpPr txBox="1"/>
          <p:nvPr/>
        </p:nvSpPr>
        <p:spPr>
          <a:xfrm>
            <a:off x="-183025" y="8533335"/>
            <a:ext cx="2423449" cy="352038"/>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Training Report</a:t>
            </a:r>
          </a:p>
        </p:txBody>
      </p:sp>
      <p:sp>
        <p:nvSpPr>
          <p:cNvPr id="50" name="TextBox 50"/>
          <p:cNvSpPr txBox="1"/>
          <p:nvPr/>
        </p:nvSpPr>
        <p:spPr>
          <a:xfrm>
            <a:off x="1897446" y="6428784"/>
            <a:ext cx="2425085"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Drug and Alcohol </a:t>
            </a:r>
          </a:p>
          <a:p>
            <a:pPr algn="ctr">
              <a:lnSpc>
                <a:spcPts val="2987"/>
              </a:lnSpc>
            </a:pPr>
            <a:r>
              <a:rPr lang="en-US" sz="1991" spc="59">
                <a:solidFill>
                  <a:srgbClr val="FFFFFF"/>
                </a:solidFill>
                <a:latin typeface="Aileron"/>
                <a:ea typeface="Aileron"/>
                <a:cs typeface="Aileron"/>
                <a:sym typeface="Aileron"/>
              </a:rPr>
              <a:t>Policy</a:t>
            </a:r>
          </a:p>
        </p:txBody>
      </p:sp>
      <p:sp>
        <p:nvSpPr>
          <p:cNvPr id="51" name="TextBox 51"/>
          <p:cNvSpPr txBox="1"/>
          <p:nvPr/>
        </p:nvSpPr>
        <p:spPr>
          <a:xfrm>
            <a:off x="4081459" y="8495336"/>
            <a:ext cx="2423449"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Safety History Records Request</a:t>
            </a:r>
          </a:p>
        </p:txBody>
      </p:sp>
      <p:sp>
        <p:nvSpPr>
          <p:cNvPr id="52" name="TextBox 52"/>
          <p:cNvSpPr txBox="1"/>
          <p:nvPr/>
        </p:nvSpPr>
        <p:spPr>
          <a:xfrm>
            <a:off x="6265473" y="6261532"/>
            <a:ext cx="2423449"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Application for Employment</a:t>
            </a:r>
          </a:p>
        </p:txBody>
      </p:sp>
      <p:sp>
        <p:nvSpPr>
          <p:cNvPr id="53" name="TextBox 53"/>
          <p:cNvSpPr txBox="1"/>
          <p:nvPr/>
        </p:nvSpPr>
        <p:spPr>
          <a:xfrm>
            <a:off x="8448669" y="8495336"/>
            <a:ext cx="2423449" cy="352038"/>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Contracts</a:t>
            </a:r>
          </a:p>
        </p:txBody>
      </p:sp>
      <p:sp>
        <p:nvSpPr>
          <p:cNvPr id="54" name="TextBox 54"/>
          <p:cNvSpPr txBox="1"/>
          <p:nvPr/>
        </p:nvSpPr>
        <p:spPr>
          <a:xfrm>
            <a:off x="10632682" y="6644097"/>
            <a:ext cx="2423449" cy="352038"/>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Annual MVR</a:t>
            </a:r>
          </a:p>
        </p:txBody>
      </p:sp>
      <p:sp>
        <p:nvSpPr>
          <p:cNvPr id="55" name="TextBox 55"/>
          <p:cNvSpPr txBox="1"/>
          <p:nvPr/>
        </p:nvSpPr>
        <p:spPr>
          <a:xfrm>
            <a:off x="12815878" y="8495336"/>
            <a:ext cx="2423449"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Annual Certificate of Violation</a:t>
            </a:r>
          </a:p>
        </p:txBody>
      </p:sp>
      <p:sp>
        <p:nvSpPr>
          <p:cNvPr id="56" name="AutoShape 56"/>
          <p:cNvSpPr/>
          <p:nvPr/>
        </p:nvSpPr>
        <p:spPr>
          <a:xfrm flipV="1">
            <a:off x="3109140" y="7391440"/>
            <a:ext cx="0" cy="758052"/>
          </a:xfrm>
          <a:prstGeom prst="line">
            <a:avLst/>
          </a:prstGeom>
          <a:ln w="66675" cap="flat">
            <a:solidFill>
              <a:srgbClr val="FF001B"/>
            </a:solidFill>
            <a:prstDash val="solid"/>
            <a:headEnd type="none" w="sm" len="sm"/>
            <a:tailEnd type="none" w="sm" len="sm"/>
          </a:ln>
        </p:spPr>
      </p:sp>
      <p:sp>
        <p:nvSpPr>
          <p:cNvPr id="57" name="AutoShape 57"/>
          <p:cNvSpPr/>
          <p:nvPr/>
        </p:nvSpPr>
        <p:spPr>
          <a:xfrm flipV="1">
            <a:off x="5292306" y="7391440"/>
            <a:ext cx="0" cy="758052"/>
          </a:xfrm>
          <a:prstGeom prst="line">
            <a:avLst/>
          </a:prstGeom>
          <a:ln w="66675" cap="flat">
            <a:solidFill>
              <a:srgbClr val="FF001B"/>
            </a:solidFill>
            <a:prstDash val="solid"/>
            <a:headEnd type="none" w="sm" len="sm"/>
            <a:tailEnd type="none" w="sm" len="sm"/>
          </a:ln>
        </p:spPr>
      </p:sp>
      <p:sp>
        <p:nvSpPr>
          <p:cNvPr id="58" name="AutoShape 58"/>
          <p:cNvSpPr/>
          <p:nvPr/>
        </p:nvSpPr>
        <p:spPr>
          <a:xfrm flipV="1">
            <a:off x="7475472" y="7391440"/>
            <a:ext cx="0" cy="758052"/>
          </a:xfrm>
          <a:prstGeom prst="line">
            <a:avLst/>
          </a:prstGeom>
          <a:ln w="66675" cap="flat">
            <a:solidFill>
              <a:srgbClr val="FF001B"/>
            </a:solidFill>
            <a:prstDash val="solid"/>
            <a:headEnd type="none" w="sm" len="sm"/>
            <a:tailEnd type="none" w="sm" len="sm"/>
          </a:ln>
        </p:spPr>
      </p:sp>
      <p:sp>
        <p:nvSpPr>
          <p:cNvPr id="59" name="AutoShape 59"/>
          <p:cNvSpPr/>
          <p:nvPr/>
        </p:nvSpPr>
        <p:spPr>
          <a:xfrm flipV="1">
            <a:off x="9658638" y="7391440"/>
            <a:ext cx="0" cy="758052"/>
          </a:xfrm>
          <a:prstGeom prst="line">
            <a:avLst/>
          </a:prstGeom>
          <a:ln w="66675" cap="flat">
            <a:solidFill>
              <a:srgbClr val="FF001B"/>
            </a:solidFill>
            <a:prstDash val="solid"/>
            <a:headEnd type="none" w="sm" len="sm"/>
            <a:tailEnd type="none" w="sm" len="sm"/>
          </a:ln>
        </p:spPr>
      </p:sp>
      <p:sp>
        <p:nvSpPr>
          <p:cNvPr id="60" name="AutoShape 60"/>
          <p:cNvSpPr/>
          <p:nvPr/>
        </p:nvSpPr>
        <p:spPr>
          <a:xfrm flipV="1">
            <a:off x="11841803" y="7391440"/>
            <a:ext cx="0" cy="758052"/>
          </a:xfrm>
          <a:prstGeom prst="line">
            <a:avLst/>
          </a:prstGeom>
          <a:ln w="66675" cap="flat">
            <a:solidFill>
              <a:srgbClr val="FF001B"/>
            </a:solidFill>
            <a:prstDash val="solid"/>
            <a:headEnd type="none" w="sm" len="sm"/>
            <a:tailEnd type="none" w="sm" len="sm"/>
          </a:ln>
        </p:spPr>
      </p:sp>
      <p:grpSp>
        <p:nvGrpSpPr>
          <p:cNvPr id="61" name="Group 61"/>
          <p:cNvGrpSpPr/>
          <p:nvPr/>
        </p:nvGrpSpPr>
        <p:grpSpPr>
          <a:xfrm>
            <a:off x="2713719" y="8088513"/>
            <a:ext cx="796860" cy="796860"/>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63" name="TextBox 6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11</a:t>
              </a:r>
            </a:p>
          </p:txBody>
        </p:sp>
      </p:grpSp>
      <p:grpSp>
        <p:nvGrpSpPr>
          <p:cNvPr id="64" name="Group 64"/>
          <p:cNvGrpSpPr/>
          <p:nvPr/>
        </p:nvGrpSpPr>
        <p:grpSpPr>
          <a:xfrm>
            <a:off x="7078358" y="8088513"/>
            <a:ext cx="796860" cy="796860"/>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66" name="TextBox 6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grpSp>
        <p:nvGrpSpPr>
          <p:cNvPr id="67" name="Group 67"/>
          <p:cNvGrpSpPr/>
          <p:nvPr/>
        </p:nvGrpSpPr>
        <p:grpSpPr>
          <a:xfrm>
            <a:off x="11442998" y="8088513"/>
            <a:ext cx="796860" cy="796860"/>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69" name="TextBox 6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15</a:t>
              </a:r>
            </a:p>
          </p:txBody>
        </p:sp>
      </p:grpSp>
      <p:sp>
        <p:nvSpPr>
          <p:cNvPr id="70" name="AutoShape 70"/>
          <p:cNvSpPr/>
          <p:nvPr/>
        </p:nvSpPr>
        <p:spPr>
          <a:xfrm flipV="1">
            <a:off x="14024969" y="7391440"/>
            <a:ext cx="0" cy="758052"/>
          </a:xfrm>
          <a:prstGeom prst="line">
            <a:avLst/>
          </a:prstGeom>
          <a:ln w="66675" cap="flat">
            <a:solidFill>
              <a:srgbClr val="FF001B"/>
            </a:solidFill>
            <a:prstDash val="solid"/>
            <a:headEnd type="none" w="sm" len="sm"/>
            <a:tailEnd type="none" w="sm" len="sm"/>
          </a:ln>
        </p:spPr>
      </p:sp>
      <p:grpSp>
        <p:nvGrpSpPr>
          <p:cNvPr id="71" name="Group 71"/>
          <p:cNvGrpSpPr/>
          <p:nvPr/>
        </p:nvGrpSpPr>
        <p:grpSpPr>
          <a:xfrm>
            <a:off x="531399" y="6651462"/>
            <a:ext cx="796860" cy="796860"/>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73" name="TextBox 7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10</a:t>
              </a:r>
            </a:p>
          </p:txBody>
        </p:sp>
      </p:grpSp>
      <p:grpSp>
        <p:nvGrpSpPr>
          <p:cNvPr id="74" name="Group 74"/>
          <p:cNvGrpSpPr/>
          <p:nvPr/>
        </p:nvGrpSpPr>
        <p:grpSpPr>
          <a:xfrm>
            <a:off x="4896039" y="6651462"/>
            <a:ext cx="796860" cy="796860"/>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76" name="TextBox 7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12</a:t>
              </a:r>
            </a:p>
          </p:txBody>
        </p:sp>
      </p:grpSp>
      <p:grpSp>
        <p:nvGrpSpPr>
          <p:cNvPr id="77" name="Group 77"/>
          <p:cNvGrpSpPr/>
          <p:nvPr/>
        </p:nvGrpSpPr>
        <p:grpSpPr>
          <a:xfrm>
            <a:off x="9260678" y="6651462"/>
            <a:ext cx="796860" cy="796860"/>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79" name="TextBox 7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grpSp>
        <p:nvGrpSpPr>
          <p:cNvPr id="80" name="Group 80"/>
          <p:cNvGrpSpPr/>
          <p:nvPr/>
        </p:nvGrpSpPr>
        <p:grpSpPr>
          <a:xfrm>
            <a:off x="13625317" y="6651462"/>
            <a:ext cx="796860" cy="796860"/>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82" name="TextBox 8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16</a:t>
              </a:r>
            </a:p>
          </p:txBody>
        </p:sp>
      </p:grpSp>
      <p:sp>
        <p:nvSpPr>
          <p:cNvPr id="83" name="AutoShape 83"/>
          <p:cNvSpPr/>
          <p:nvPr/>
        </p:nvSpPr>
        <p:spPr>
          <a:xfrm flipV="1">
            <a:off x="16234094" y="3660871"/>
            <a:ext cx="0" cy="758052"/>
          </a:xfrm>
          <a:prstGeom prst="line">
            <a:avLst/>
          </a:prstGeom>
          <a:ln w="66675" cap="flat">
            <a:solidFill>
              <a:srgbClr val="FF001B"/>
            </a:solidFill>
            <a:prstDash val="solid"/>
            <a:headEnd type="none" w="sm" len="sm"/>
            <a:tailEnd type="none" w="sm" len="sm"/>
          </a:ln>
        </p:spPr>
      </p:sp>
      <p:grpSp>
        <p:nvGrpSpPr>
          <p:cNvPr id="84" name="Group 84"/>
          <p:cNvGrpSpPr/>
          <p:nvPr/>
        </p:nvGrpSpPr>
        <p:grpSpPr>
          <a:xfrm>
            <a:off x="15838673" y="4357944"/>
            <a:ext cx="796860" cy="796860"/>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86" name="TextBox 8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sp>
        <p:nvSpPr>
          <p:cNvPr id="87" name="AutoShape 87"/>
          <p:cNvSpPr/>
          <p:nvPr/>
        </p:nvSpPr>
        <p:spPr>
          <a:xfrm flipV="1">
            <a:off x="17728666" y="3748710"/>
            <a:ext cx="0" cy="758052"/>
          </a:xfrm>
          <a:prstGeom prst="line">
            <a:avLst/>
          </a:prstGeom>
          <a:ln w="66675" cap="flat">
            <a:solidFill>
              <a:srgbClr val="FF001B"/>
            </a:solidFill>
            <a:prstDash val="solid"/>
            <a:headEnd type="none" w="sm" len="sm"/>
            <a:tailEnd type="none" w="sm" len="sm"/>
          </a:ln>
        </p:spPr>
      </p:sp>
      <p:grpSp>
        <p:nvGrpSpPr>
          <p:cNvPr id="88" name="Group 88"/>
          <p:cNvGrpSpPr/>
          <p:nvPr/>
        </p:nvGrpSpPr>
        <p:grpSpPr>
          <a:xfrm>
            <a:off x="17334090" y="3008733"/>
            <a:ext cx="796860" cy="796860"/>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90" name="TextBox 9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sp>
        <p:nvSpPr>
          <p:cNvPr id="91" name="AutoShape 91"/>
          <p:cNvSpPr/>
          <p:nvPr/>
        </p:nvSpPr>
        <p:spPr>
          <a:xfrm flipV="1">
            <a:off x="16234094" y="7353332"/>
            <a:ext cx="0" cy="758052"/>
          </a:xfrm>
          <a:prstGeom prst="line">
            <a:avLst/>
          </a:prstGeom>
          <a:ln w="66675" cap="flat">
            <a:solidFill>
              <a:srgbClr val="FF001B"/>
            </a:solidFill>
            <a:prstDash val="solid"/>
            <a:headEnd type="none" w="sm" len="sm"/>
            <a:tailEnd type="none" w="sm" len="sm"/>
          </a:ln>
        </p:spPr>
      </p:sp>
      <p:grpSp>
        <p:nvGrpSpPr>
          <p:cNvPr id="92" name="Group 92"/>
          <p:cNvGrpSpPr/>
          <p:nvPr/>
        </p:nvGrpSpPr>
        <p:grpSpPr>
          <a:xfrm>
            <a:off x="15838673" y="8050405"/>
            <a:ext cx="796860" cy="796860"/>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94" name="TextBox 9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17</a:t>
              </a:r>
            </a:p>
          </p:txBody>
        </p:sp>
      </p:grpSp>
      <p:sp>
        <p:nvSpPr>
          <p:cNvPr id="95" name="AutoShape 95"/>
          <p:cNvSpPr/>
          <p:nvPr/>
        </p:nvSpPr>
        <p:spPr>
          <a:xfrm flipV="1">
            <a:off x="17728666" y="7441171"/>
            <a:ext cx="0" cy="758052"/>
          </a:xfrm>
          <a:prstGeom prst="line">
            <a:avLst/>
          </a:prstGeom>
          <a:ln w="66675" cap="flat">
            <a:solidFill>
              <a:srgbClr val="FF001B"/>
            </a:solidFill>
            <a:prstDash val="solid"/>
            <a:headEnd type="none" w="sm" len="sm"/>
            <a:tailEnd type="none" w="sm" len="sm"/>
          </a:ln>
        </p:spPr>
      </p:sp>
      <p:grpSp>
        <p:nvGrpSpPr>
          <p:cNvPr id="96" name="Group 96"/>
          <p:cNvGrpSpPr/>
          <p:nvPr/>
        </p:nvGrpSpPr>
        <p:grpSpPr>
          <a:xfrm>
            <a:off x="17334090" y="6701194"/>
            <a:ext cx="796860" cy="796860"/>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050"/>
            </a:solidFill>
          </p:spPr>
        </p:sp>
        <p:sp>
          <p:nvSpPr>
            <p:cNvPr id="98" name="TextBox 9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18</a:t>
              </a:r>
            </a:p>
          </p:txBody>
        </p:sp>
      </p:grpSp>
      <p:sp>
        <p:nvSpPr>
          <p:cNvPr id="99" name="TextBox 99"/>
          <p:cNvSpPr txBox="1"/>
          <p:nvPr/>
        </p:nvSpPr>
        <p:spPr>
          <a:xfrm>
            <a:off x="14759651" y="2221864"/>
            <a:ext cx="2423449" cy="109359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Previous Employment Verification</a:t>
            </a:r>
          </a:p>
        </p:txBody>
      </p:sp>
      <p:sp>
        <p:nvSpPr>
          <p:cNvPr id="100" name="TextBox 100"/>
          <p:cNvSpPr txBox="1"/>
          <p:nvPr/>
        </p:nvSpPr>
        <p:spPr>
          <a:xfrm>
            <a:off x="16573515" y="4814661"/>
            <a:ext cx="1759291" cy="72281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Certificate</a:t>
            </a:r>
          </a:p>
          <a:p>
            <a:pPr algn="ctr">
              <a:lnSpc>
                <a:spcPts val="2987"/>
              </a:lnSpc>
            </a:pPr>
            <a:r>
              <a:rPr lang="en-US" sz="1991" spc="59">
                <a:solidFill>
                  <a:srgbClr val="FFFFFF"/>
                </a:solidFill>
                <a:latin typeface="Aileron"/>
                <a:ea typeface="Aileron"/>
                <a:cs typeface="Aileron"/>
                <a:sym typeface="Aileron"/>
              </a:rPr>
              <a:t>of Road Test</a:t>
            </a:r>
          </a:p>
        </p:txBody>
      </p:sp>
      <p:sp>
        <p:nvSpPr>
          <p:cNvPr id="101" name="TextBox 101"/>
          <p:cNvSpPr txBox="1"/>
          <p:nvPr/>
        </p:nvSpPr>
        <p:spPr>
          <a:xfrm>
            <a:off x="14835851" y="6710772"/>
            <a:ext cx="2423449" cy="293933"/>
          </a:xfrm>
          <a:prstGeom prst="rect">
            <a:avLst/>
          </a:prstGeom>
        </p:spPr>
        <p:txBody>
          <a:bodyPr lIns="0" tIns="0" rIns="0" bIns="0" rtlCol="0" anchor="t">
            <a:spAutoFit/>
          </a:bodyPr>
          <a:lstStyle/>
          <a:p>
            <a:pPr algn="ctr">
              <a:lnSpc>
                <a:spcPts val="2250"/>
              </a:lnSpc>
            </a:pPr>
            <a:r>
              <a:rPr lang="en-US" sz="1991" spc="59">
                <a:solidFill>
                  <a:srgbClr val="FFFFFF"/>
                </a:solidFill>
                <a:latin typeface="Aileron"/>
                <a:ea typeface="Aileron"/>
                <a:cs typeface="Aileron"/>
                <a:sym typeface="Aileron"/>
              </a:rPr>
              <a:t>Warning Notice</a:t>
            </a:r>
          </a:p>
        </p:txBody>
      </p:sp>
      <p:sp>
        <p:nvSpPr>
          <p:cNvPr id="102" name="TextBox 102"/>
          <p:cNvSpPr txBox="1"/>
          <p:nvPr/>
        </p:nvSpPr>
        <p:spPr>
          <a:xfrm>
            <a:off x="16689996" y="8562011"/>
            <a:ext cx="1526329" cy="579683"/>
          </a:xfrm>
          <a:prstGeom prst="rect">
            <a:avLst/>
          </a:prstGeom>
        </p:spPr>
        <p:txBody>
          <a:bodyPr lIns="0" tIns="0" rIns="0" bIns="0" rtlCol="0" anchor="t">
            <a:spAutoFit/>
          </a:bodyPr>
          <a:lstStyle/>
          <a:p>
            <a:pPr algn="ctr">
              <a:lnSpc>
                <a:spcPts val="2250"/>
              </a:lnSpc>
            </a:pPr>
            <a:r>
              <a:rPr lang="en-US" sz="1991" spc="59">
                <a:solidFill>
                  <a:srgbClr val="FFFFFF"/>
                </a:solidFill>
                <a:latin typeface="Aileron"/>
                <a:ea typeface="Aileron"/>
                <a:cs typeface="Aileron"/>
                <a:sym typeface="Aileron"/>
              </a:rPr>
              <a:t>Termination</a:t>
            </a:r>
          </a:p>
          <a:p>
            <a:pPr algn="ctr">
              <a:lnSpc>
                <a:spcPts val="2250"/>
              </a:lnSpc>
            </a:pPr>
            <a:r>
              <a:rPr lang="en-US" sz="1991" spc="59">
                <a:solidFill>
                  <a:srgbClr val="FFFFFF"/>
                </a:solidFill>
                <a:latin typeface="Aileron"/>
                <a:ea typeface="Aileron"/>
                <a:cs typeface="Aileron"/>
                <a:sym typeface="Aileron"/>
              </a:rPr>
              <a:t>Letter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09104" y="5713707"/>
            <a:ext cx="13208954" cy="0"/>
          </a:xfrm>
          <a:prstGeom prst="line">
            <a:avLst/>
          </a:prstGeom>
          <a:ln w="66675" cap="flat">
            <a:solidFill>
              <a:srgbClr val="3B0006"/>
            </a:solidFill>
            <a:prstDash val="solid"/>
            <a:headEnd type="none" w="sm" len="sm"/>
            <a:tailEnd type="none" w="sm" len="sm"/>
          </a:ln>
        </p:spPr>
      </p:sp>
      <p:grpSp>
        <p:nvGrpSpPr>
          <p:cNvPr id="3" name="Group 3"/>
          <p:cNvGrpSpPr/>
          <p:nvPr/>
        </p:nvGrpSpPr>
        <p:grpSpPr>
          <a:xfrm>
            <a:off x="16192500" y="10137246"/>
            <a:ext cx="2283181" cy="167947"/>
            <a:chOff x="0" y="0"/>
            <a:chExt cx="601332" cy="44233"/>
          </a:xfrm>
        </p:grpSpPr>
        <p:sp>
          <p:nvSpPr>
            <p:cNvPr id="4" name="Freeform 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5" name="TextBox 5"/>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0"/>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9" name="AutoShape 9"/>
          <p:cNvSpPr/>
          <p:nvPr/>
        </p:nvSpPr>
        <p:spPr>
          <a:xfrm flipV="1">
            <a:off x="4980289" y="5241133"/>
            <a:ext cx="0" cy="762785"/>
          </a:xfrm>
          <a:prstGeom prst="line">
            <a:avLst/>
          </a:prstGeom>
          <a:ln w="66675" cap="flat">
            <a:solidFill>
              <a:srgbClr val="520000"/>
            </a:solidFill>
            <a:prstDash val="solid"/>
            <a:headEnd type="none" w="sm" len="sm"/>
            <a:tailEnd type="none" w="sm" len="sm"/>
          </a:ln>
        </p:spPr>
      </p:sp>
      <p:sp>
        <p:nvSpPr>
          <p:cNvPr id="10" name="AutoShape 10"/>
          <p:cNvSpPr/>
          <p:nvPr/>
        </p:nvSpPr>
        <p:spPr>
          <a:xfrm flipV="1">
            <a:off x="13518612" y="5373281"/>
            <a:ext cx="0" cy="762785"/>
          </a:xfrm>
          <a:prstGeom prst="line">
            <a:avLst/>
          </a:prstGeom>
          <a:ln w="66675" cap="flat">
            <a:solidFill>
              <a:srgbClr val="520000"/>
            </a:solidFill>
            <a:prstDash val="solid"/>
            <a:headEnd type="none" w="sm" len="sm"/>
            <a:tailEnd type="none" w="sm" len="sm"/>
          </a:ln>
        </p:spPr>
      </p:sp>
      <p:grpSp>
        <p:nvGrpSpPr>
          <p:cNvPr id="11" name="Group 11"/>
          <p:cNvGrpSpPr/>
          <p:nvPr/>
        </p:nvGrpSpPr>
        <p:grpSpPr>
          <a:xfrm>
            <a:off x="13117317" y="6074707"/>
            <a:ext cx="801836" cy="80183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3" name="TextBox 1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sp>
        <p:nvSpPr>
          <p:cNvPr id="14" name="AutoShape 14"/>
          <p:cNvSpPr/>
          <p:nvPr/>
        </p:nvSpPr>
        <p:spPr>
          <a:xfrm flipV="1">
            <a:off x="15715408" y="5373281"/>
            <a:ext cx="0" cy="762785"/>
          </a:xfrm>
          <a:prstGeom prst="line">
            <a:avLst/>
          </a:prstGeom>
          <a:ln w="66675" cap="flat">
            <a:solidFill>
              <a:srgbClr val="520000"/>
            </a:solidFill>
            <a:prstDash val="solid"/>
            <a:headEnd type="none" w="sm" len="sm"/>
            <a:tailEnd type="none" w="sm" len="sm"/>
          </a:ln>
        </p:spPr>
      </p:sp>
      <p:grpSp>
        <p:nvGrpSpPr>
          <p:cNvPr id="15" name="Group 15"/>
          <p:cNvGrpSpPr/>
          <p:nvPr/>
        </p:nvGrpSpPr>
        <p:grpSpPr>
          <a:xfrm>
            <a:off x="4579371" y="6003918"/>
            <a:ext cx="801836" cy="8018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grpSp>
        <p:nvGrpSpPr>
          <p:cNvPr id="18" name="Group 18"/>
          <p:cNvGrpSpPr/>
          <p:nvPr/>
        </p:nvGrpSpPr>
        <p:grpSpPr>
          <a:xfrm>
            <a:off x="15313261" y="4628684"/>
            <a:ext cx="801836" cy="80183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0" name="TextBox 2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sp>
        <p:nvSpPr>
          <p:cNvPr id="21" name="AutoShape 21"/>
          <p:cNvSpPr/>
          <p:nvPr/>
        </p:nvSpPr>
        <p:spPr>
          <a:xfrm flipV="1">
            <a:off x="7048875" y="5483239"/>
            <a:ext cx="0" cy="762785"/>
          </a:xfrm>
          <a:prstGeom prst="line">
            <a:avLst/>
          </a:prstGeom>
          <a:ln w="66675" cap="flat">
            <a:solidFill>
              <a:srgbClr val="520000"/>
            </a:solidFill>
            <a:prstDash val="solid"/>
            <a:headEnd type="none" w="sm" len="sm"/>
            <a:tailEnd type="none" w="sm" len="sm"/>
          </a:ln>
        </p:spPr>
      </p:sp>
      <p:grpSp>
        <p:nvGrpSpPr>
          <p:cNvPr id="22" name="Group 22"/>
          <p:cNvGrpSpPr/>
          <p:nvPr/>
        </p:nvGrpSpPr>
        <p:grpSpPr>
          <a:xfrm>
            <a:off x="6648431" y="4738642"/>
            <a:ext cx="801836" cy="80183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sp>
        <p:nvSpPr>
          <p:cNvPr id="25" name="AutoShape 25"/>
          <p:cNvSpPr/>
          <p:nvPr/>
        </p:nvSpPr>
        <p:spPr>
          <a:xfrm flipH="1" flipV="1">
            <a:off x="2571016" y="5074952"/>
            <a:ext cx="6950" cy="1346783"/>
          </a:xfrm>
          <a:prstGeom prst="line">
            <a:avLst/>
          </a:prstGeom>
          <a:ln w="114300" cap="flat">
            <a:solidFill>
              <a:srgbClr val="FF001B"/>
            </a:solidFill>
            <a:prstDash val="solid"/>
            <a:headEnd type="none" w="sm" len="sm"/>
            <a:tailEnd type="none" w="sm" len="sm"/>
          </a:ln>
        </p:spPr>
      </p:sp>
      <p:grpSp>
        <p:nvGrpSpPr>
          <p:cNvPr id="26" name="Group 26"/>
          <p:cNvGrpSpPr/>
          <p:nvPr/>
        </p:nvGrpSpPr>
        <p:grpSpPr>
          <a:xfrm>
            <a:off x="1606829" y="3222481"/>
            <a:ext cx="1871225" cy="18712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28" name="TextBox 28"/>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29" name="AutoShape 29"/>
          <p:cNvSpPr/>
          <p:nvPr/>
        </p:nvSpPr>
        <p:spPr>
          <a:xfrm flipV="1">
            <a:off x="9185346" y="5241133"/>
            <a:ext cx="0" cy="762785"/>
          </a:xfrm>
          <a:prstGeom prst="line">
            <a:avLst/>
          </a:prstGeom>
          <a:ln w="66675" cap="flat">
            <a:solidFill>
              <a:srgbClr val="520000"/>
            </a:solidFill>
            <a:prstDash val="solid"/>
            <a:headEnd type="none" w="sm" len="sm"/>
            <a:tailEnd type="none" w="sm" len="sm"/>
          </a:ln>
        </p:spPr>
      </p:sp>
      <p:grpSp>
        <p:nvGrpSpPr>
          <p:cNvPr id="30" name="Group 30"/>
          <p:cNvGrpSpPr/>
          <p:nvPr/>
        </p:nvGrpSpPr>
        <p:grpSpPr>
          <a:xfrm>
            <a:off x="8784428" y="6003918"/>
            <a:ext cx="801836" cy="80183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33" name="Group 33"/>
          <p:cNvGrpSpPr/>
          <p:nvPr/>
        </p:nvGrpSpPr>
        <p:grpSpPr>
          <a:xfrm>
            <a:off x="3020827" y="790501"/>
            <a:ext cx="12246346" cy="1030605"/>
            <a:chOff x="0" y="0"/>
            <a:chExt cx="16328461" cy="1374140"/>
          </a:xfrm>
        </p:grpSpPr>
        <p:sp>
          <p:nvSpPr>
            <p:cNvPr id="34" name="TextBox 34"/>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35" name="TextBox 35"/>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sp>
        <p:nvSpPr>
          <p:cNvPr id="36" name="TextBox 36"/>
          <p:cNvSpPr txBox="1"/>
          <p:nvPr/>
        </p:nvSpPr>
        <p:spPr>
          <a:xfrm>
            <a:off x="2194683" y="3476039"/>
            <a:ext cx="654320"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8</a:t>
            </a:r>
          </a:p>
        </p:txBody>
      </p:sp>
      <p:sp>
        <p:nvSpPr>
          <p:cNvPr id="37" name="TextBox 37"/>
          <p:cNvSpPr txBox="1"/>
          <p:nvPr/>
        </p:nvSpPr>
        <p:spPr>
          <a:xfrm>
            <a:off x="10140066" y="6548966"/>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Training Report</a:t>
            </a:r>
          </a:p>
        </p:txBody>
      </p:sp>
      <p:sp>
        <p:nvSpPr>
          <p:cNvPr id="38" name="TextBox 38"/>
          <p:cNvSpPr txBox="1"/>
          <p:nvPr/>
        </p:nvSpPr>
        <p:spPr>
          <a:xfrm>
            <a:off x="5836806" y="6511020"/>
            <a:ext cx="2425085"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Drug and Alcohol </a:t>
            </a:r>
          </a:p>
          <a:p>
            <a:pPr algn="ctr">
              <a:lnSpc>
                <a:spcPts val="2987"/>
              </a:lnSpc>
            </a:pPr>
            <a:r>
              <a:rPr lang="en-US" sz="1991" spc="59">
                <a:solidFill>
                  <a:srgbClr val="A3A190"/>
                </a:solidFill>
                <a:latin typeface="Aileron"/>
                <a:ea typeface="Aileron"/>
                <a:cs typeface="Aileron"/>
                <a:sym typeface="Aileron"/>
              </a:rPr>
              <a:t>Policy</a:t>
            </a:r>
          </a:p>
        </p:txBody>
      </p:sp>
      <p:sp>
        <p:nvSpPr>
          <p:cNvPr id="39" name="TextBox 39"/>
          <p:cNvSpPr txBox="1"/>
          <p:nvPr/>
        </p:nvSpPr>
        <p:spPr>
          <a:xfrm>
            <a:off x="12336202" y="4238700"/>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Safety History Records Request</a:t>
            </a:r>
          </a:p>
        </p:txBody>
      </p:sp>
      <p:sp>
        <p:nvSpPr>
          <p:cNvPr id="40" name="TextBox 40"/>
          <p:cNvSpPr txBox="1"/>
          <p:nvPr/>
        </p:nvSpPr>
        <p:spPr>
          <a:xfrm>
            <a:off x="7988021" y="4306784"/>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Application for Employment</a:t>
            </a:r>
          </a:p>
        </p:txBody>
      </p:sp>
      <p:sp>
        <p:nvSpPr>
          <p:cNvPr id="41" name="TextBox 41"/>
          <p:cNvSpPr txBox="1"/>
          <p:nvPr/>
        </p:nvSpPr>
        <p:spPr>
          <a:xfrm>
            <a:off x="14506333" y="6578426"/>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Contracts</a:t>
            </a:r>
          </a:p>
        </p:txBody>
      </p:sp>
      <p:sp>
        <p:nvSpPr>
          <p:cNvPr id="42" name="TextBox 42"/>
          <p:cNvSpPr txBox="1"/>
          <p:nvPr/>
        </p:nvSpPr>
        <p:spPr>
          <a:xfrm>
            <a:off x="1330717" y="6556420"/>
            <a:ext cx="2423449" cy="1093597"/>
          </a:xfrm>
          <a:prstGeom prst="rect">
            <a:avLst/>
          </a:prstGeom>
        </p:spPr>
        <p:txBody>
          <a:bodyPr lIns="0" tIns="0" rIns="0" bIns="0" rtlCol="0" anchor="t">
            <a:spAutoFit/>
          </a:bodyPr>
          <a:lstStyle/>
          <a:p>
            <a:pPr algn="ctr">
              <a:lnSpc>
                <a:spcPts val="2987"/>
              </a:lnSpc>
            </a:pPr>
            <a:r>
              <a:rPr lang="en-US" sz="1991" spc="59">
                <a:solidFill>
                  <a:srgbClr val="FFFFFF"/>
                </a:solidFill>
                <a:latin typeface="Aileron"/>
                <a:ea typeface="Aileron"/>
                <a:cs typeface="Aileron"/>
                <a:sym typeface="Aileron"/>
              </a:rPr>
              <a:t>Previous Employment Verification</a:t>
            </a:r>
          </a:p>
        </p:txBody>
      </p:sp>
      <p:sp>
        <p:nvSpPr>
          <p:cNvPr id="43" name="TextBox 43"/>
          <p:cNvSpPr txBox="1"/>
          <p:nvPr/>
        </p:nvSpPr>
        <p:spPr>
          <a:xfrm>
            <a:off x="4165240" y="4238700"/>
            <a:ext cx="1759291"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Certificate</a:t>
            </a:r>
          </a:p>
          <a:p>
            <a:pPr algn="ctr">
              <a:lnSpc>
                <a:spcPts val="2987"/>
              </a:lnSpc>
            </a:pPr>
            <a:r>
              <a:rPr lang="en-US" sz="1991" spc="59">
                <a:solidFill>
                  <a:srgbClr val="A3A190"/>
                </a:solidFill>
                <a:latin typeface="Aileron"/>
                <a:ea typeface="Aileron"/>
                <a:cs typeface="Aileron"/>
                <a:sym typeface="Aileron"/>
              </a:rPr>
              <a:t>of Road Test</a:t>
            </a:r>
          </a:p>
        </p:txBody>
      </p:sp>
      <p:sp>
        <p:nvSpPr>
          <p:cNvPr id="44" name="TextBox 44"/>
          <p:cNvSpPr txBox="1"/>
          <p:nvPr/>
        </p:nvSpPr>
        <p:spPr>
          <a:xfrm>
            <a:off x="6874846" y="4877759"/>
            <a:ext cx="348059"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10</a:t>
            </a:r>
          </a:p>
        </p:txBody>
      </p:sp>
      <p:sp>
        <p:nvSpPr>
          <p:cNvPr id="45" name="TextBox 45"/>
          <p:cNvSpPr txBox="1"/>
          <p:nvPr/>
        </p:nvSpPr>
        <p:spPr>
          <a:xfrm>
            <a:off x="9041964" y="6156289"/>
            <a:ext cx="242623"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11</a:t>
            </a:r>
          </a:p>
        </p:txBody>
      </p:sp>
      <p:grpSp>
        <p:nvGrpSpPr>
          <p:cNvPr id="46" name="Group 46"/>
          <p:cNvGrpSpPr/>
          <p:nvPr/>
        </p:nvGrpSpPr>
        <p:grpSpPr>
          <a:xfrm>
            <a:off x="10992089" y="4628684"/>
            <a:ext cx="763495" cy="763495"/>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48" name="TextBox 48"/>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9" name="AutoShape 49"/>
          <p:cNvSpPr/>
          <p:nvPr/>
        </p:nvSpPr>
        <p:spPr>
          <a:xfrm flipV="1">
            <a:off x="11373836" y="5392178"/>
            <a:ext cx="0" cy="762785"/>
          </a:xfrm>
          <a:prstGeom prst="line">
            <a:avLst/>
          </a:prstGeom>
          <a:ln w="66675" cap="flat">
            <a:solidFill>
              <a:srgbClr val="3B0006"/>
            </a:solidFill>
            <a:prstDash val="solid"/>
            <a:headEnd type="none" w="sm" len="sm"/>
            <a:tailEnd type="none" w="sm" len="sm"/>
          </a:ln>
        </p:spPr>
      </p:sp>
      <p:sp>
        <p:nvSpPr>
          <p:cNvPr id="50" name="TextBox 50"/>
          <p:cNvSpPr txBox="1"/>
          <p:nvPr/>
        </p:nvSpPr>
        <p:spPr>
          <a:xfrm>
            <a:off x="11189511" y="4744690"/>
            <a:ext cx="368650" cy="626731"/>
          </a:xfrm>
          <a:prstGeom prst="rect">
            <a:avLst/>
          </a:prstGeom>
        </p:spPr>
        <p:txBody>
          <a:bodyPr lIns="0" tIns="0" rIns="0" bIns="0" rtlCol="0" anchor="t">
            <a:spAutoFit/>
          </a:bodyPr>
          <a:lstStyle/>
          <a:p>
            <a:pPr algn="ctr">
              <a:lnSpc>
                <a:spcPts val="4799"/>
              </a:lnSpc>
            </a:pPr>
            <a:r>
              <a:rPr lang="en-US" sz="4799">
                <a:solidFill>
                  <a:srgbClr val="FFFFFF"/>
                </a:solidFill>
                <a:latin typeface="Big Shoulders Display"/>
                <a:ea typeface="Big Shoulders Display"/>
                <a:cs typeface="Big Shoulders Display"/>
                <a:sym typeface="Big Shoulders Display"/>
              </a:rPr>
              <a:t>12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781147" cy="865744"/>
            <a:chOff x="0" y="0"/>
            <a:chExt cx="5041529"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9" y="124384"/>
              <a:ext cx="39155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1207751"/>
          </a:xfrm>
          <a:prstGeom prst="rect">
            <a:avLst/>
          </a:prstGeom>
        </p:spPr>
        <p:txBody>
          <a:bodyPr lIns="0" tIns="0" rIns="0" bIns="0" rtlCol="0" anchor="t">
            <a:spAutoFit/>
          </a:bodyPr>
          <a:lstStyle/>
          <a:p>
            <a:pPr algn="ctr">
              <a:lnSpc>
                <a:spcPts val="4783"/>
              </a:lnSpc>
            </a:pPr>
            <a:r>
              <a:rPr lang="en-US" sz="4348" b="1">
                <a:solidFill>
                  <a:srgbClr val="FFFFFF"/>
                </a:solidFill>
                <a:latin typeface="Garet Bold"/>
                <a:ea typeface="Garet Bold"/>
                <a:cs typeface="Garet Bold"/>
                <a:sym typeface="Garet Bold"/>
              </a:rPr>
              <a:t>PRE EMPLOYMENT TESTING </a:t>
            </a:r>
            <a:r>
              <a:rPr lang="en-US" sz="4348" b="1">
                <a:solidFill>
                  <a:srgbClr val="FF001B"/>
                </a:solidFill>
                <a:latin typeface="Garet Bold"/>
                <a:ea typeface="Garet Bold"/>
                <a:cs typeface="Garet Bold"/>
                <a:sym typeface="Garet Bold"/>
              </a:rPr>
              <a:t>NOTIFICATION AND CONSENT</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14607" y="9445796"/>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654791"/>
            <a:ext cx="10899962" cy="5384857"/>
            <a:chOff x="0" y="0"/>
            <a:chExt cx="2254321" cy="1113692"/>
          </a:xfrm>
        </p:grpSpPr>
        <p:sp>
          <p:nvSpPr>
            <p:cNvPr id="11" name="Freeform 11"/>
            <p:cNvSpPr/>
            <p:nvPr/>
          </p:nvSpPr>
          <p:spPr>
            <a:xfrm>
              <a:off x="0" y="0"/>
              <a:ext cx="2254321" cy="1113692"/>
            </a:xfrm>
            <a:custGeom>
              <a:avLst/>
              <a:gdLst/>
              <a:ahLst/>
              <a:cxnLst/>
              <a:rect l="l" t="t" r="r" b="b"/>
              <a:pathLst>
                <a:path w="2254321" h="1113692">
                  <a:moveTo>
                    <a:pt x="28411" y="0"/>
                  </a:moveTo>
                  <a:lnTo>
                    <a:pt x="2225910" y="0"/>
                  </a:lnTo>
                  <a:cubicBezTo>
                    <a:pt x="2233445" y="0"/>
                    <a:pt x="2240672" y="2993"/>
                    <a:pt x="2246000" y="8321"/>
                  </a:cubicBezTo>
                  <a:cubicBezTo>
                    <a:pt x="2251328" y="13649"/>
                    <a:pt x="2254321" y="20876"/>
                    <a:pt x="2254321" y="28411"/>
                  </a:cubicBezTo>
                  <a:lnTo>
                    <a:pt x="2254321" y="1085281"/>
                  </a:lnTo>
                  <a:cubicBezTo>
                    <a:pt x="2254321" y="1100972"/>
                    <a:pt x="2241601" y="1113692"/>
                    <a:pt x="2225910" y="1113692"/>
                  </a:cubicBezTo>
                  <a:lnTo>
                    <a:pt x="28411" y="1113692"/>
                  </a:lnTo>
                  <a:cubicBezTo>
                    <a:pt x="12720" y="1113692"/>
                    <a:pt x="0" y="1100972"/>
                    <a:pt x="0" y="1085281"/>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132742"/>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68599"/>
            <a:ext cx="10223493" cy="4249154"/>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Previous employment verification for truck drivers is a specialized subset of the general employment verification process, tailored to the specific requirements and concerns of the trucking industry. This process is critical not only for verifying a candidate's qualifications and job history but also for ensuring compliance with industry regulations and safety standards.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A282A"/>
        </a:solidFill>
        <a:effectLst/>
      </p:bgPr>
    </p:bg>
    <p:spTree>
      <p:nvGrpSpPr>
        <p:cNvPr id="1" name=""/>
        <p:cNvGrpSpPr/>
        <p:nvPr/>
      </p:nvGrpSpPr>
      <p:grpSpPr>
        <a:xfrm>
          <a:off x="0" y="0"/>
          <a:ext cx="0" cy="0"/>
          <a:chOff x="0" y="0"/>
          <a:chExt cx="0" cy="0"/>
        </a:xfrm>
      </p:grpSpPr>
      <p:grpSp>
        <p:nvGrpSpPr>
          <p:cNvPr id="2" name="Group 2"/>
          <p:cNvGrpSpPr/>
          <p:nvPr/>
        </p:nvGrpSpPr>
        <p:grpSpPr>
          <a:xfrm>
            <a:off x="-2294284" y="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AutoShape 5"/>
          <p:cNvSpPr/>
          <p:nvPr/>
        </p:nvSpPr>
        <p:spPr>
          <a:xfrm>
            <a:off x="-2626987" y="7483426"/>
            <a:ext cx="23541974" cy="0"/>
          </a:xfrm>
          <a:prstGeom prst="line">
            <a:avLst/>
          </a:prstGeom>
          <a:ln w="171450" cap="flat">
            <a:solidFill>
              <a:srgbClr val="FF0000"/>
            </a:solidFill>
            <a:prstDash val="solid"/>
            <a:headEnd type="none" w="sm" len="sm"/>
            <a:tailEnd type="none" w="sm" len="sm"/>
          </a:ln>
        </p:spPr>
      </p:sp>
      <p:sp>
        <p:nvSpPr>
          <p:cNvPr id="6" name="AutoShape 6"/>
          <p:cNvSpPr/>
          <p:nvPr/>
        </p:nvSpPr>
        <p:spPr>
          <a:xfrm flipH="1">
            <a:off x="2732346" y="6697785"/>
            <a:ext cx="0" cy="796637"/>
          </a:xfrm>
          <a:prstGeom prst="line">
            <a:avLst/>
          </a:prstGeom>
          <a:ln w="171450" cap="flat">
            <a:solidFill>
              <a:srgbClr val="FF0000"/>
            </a:solidFill>
            <a:prstDash val="solid"/>
            <a:headEnd type="none" w="sm" len="sm"/>
            <a:tailEnd type="none" w="sm" len="sm"/>
          </a:ln>
        </p:spPr>
      </p:sp>
      <p:grpSp>
        <p:nvGrpSpPr>
          <p:cNvPr id="7" name="Group 7"/>
          <p:cNvGrpSpPr/>
          <p:nvPr/>
        </p:nvGrpSpPr>
        <p:grpSpPr>
          <a:xfrm>
            <a:off x="196854" y="2090066"/>
            <a:ext cx="4448443" cy="4607719"/>
            <a:chOff x="0" y="0"/>
            <a:chExt cx="1014859" cy="1051196"/>
          </a:xfrm>
        </p:grpSpPr>
        <p:sp>
          <p:nvSpPr>
            <p:cNvPr id="8" name="Freeform 8"/>
            <p:cNvSpPr/>
            <p:nvPr/>
          </p:nvSpPr>
          <p:spPr>
            <a:xfrm>
              <a:off x="0" y="0"/>
              <a:ext cx="1014859" cy="1051196"/>
            </a:xfrm>
            <a:custGeom>
              <a:avLst/>
              <a:gdLst/>
              <a:ahLst/>
              <a:cxnLst/>
              <a:rect l="l" t="t" r="r" b="b"/>
              <a:pathLst>
                <a:path w="1014859" h="1051196">
                  <a:moveTo>
                    <a:pt x="62653" y="0"/>
                  </a:moveTo>
                  <a:lnTo>
                    <a:pt x="952206" y="0"/>
                  </a:lnTo>
                  <a:cubicBezTo>
                    <a:pt x="968823" y="0"/>
                    <a:pt x="984759" y="6601"/>
                    <a:pt x="996508" y="18351"/>
                  </a:cubicBezTo>
                  <a:cubicBezTo>
                    <a:pt x="1008258" y="30100"/>
                    <a:pt x="1014859" y="46037"/>
                    <a:pt x="1014859" y="62653"/>
                  </a:cubicBezTo>
                  <a:lnTo>
                    <a:pt x="1014859" y="988543"/>
                  </a:lnTo>
                  <a:cubicBezTo>
                    <a:pt x="1014859" y="1005160"/>
                    <a:pt x="1008258" y="1021096"/>
                    <a:pt x="996508" y="1032845"/>
                  </a:cubicBezTo>
                  <a:cubicBezTo>
                    <a:pt x="984759" y="1044595"/>
                    <a:pt x="968823" y="1051196"/>
                    <a:pt x="952206" y="1051196"/>
                  </a:cubicBezTo>
                  <a:lnTo>
                    <a:pt x="62653" y="1051196"/>
                  </a:lnTo>
                  <a:cubicBezTo>
                    <a:pt x="46037" y="1051196"/>
                    <a:pt x="30100" y="1044595"/>
                    <a:pt x="18351" y="1032845"/>
                  </a:cubicBezTo>
                  <a:cubicBezTo>
                    <a:pt x="6601" y="1021096"/>
                    <a:pt x="0" y="1005160"/>
                    <a:pt x="0" y="988543"/>
                  </a:cubicBezTo>
                  <a:lnTo>
                    <a:pt x="0" y="62653"/>
                  </a:lnTo>
                  <a:cubicBezTo>
                    <a:pt x="0" y="46037"/>
                    <a:pt x="6601" y="30100"/>
                    <a:pt x="18351" y="18351"/>
                  </a:cubicBezTo>
                  <a:cubicBezTo>
                    <a:pt x="30100" y="6601"/>
                    <a:pt x="46037" y="0"/>
                    <a:pt x="62653" y="0"/>
                  </a:cubicBezTo>
                  <a:close/>
                </a:path>
              </a:pathLst>
            </a:custGeom>
            <a:solidFill>
              <a:srgbClr val="EBFF00"/>
            </a:solidFill>
            <a:ln w="19050" cap="rnd">
              <a:solidFill>
                <a:srgbClr val="000000"/>
              </a:solidFill>
              <a:prstDash val="solid"/>
              <a:round/>
            </a:ln>
          </p:spPr>
        </p:sp>
        <p:sp>
          <p:nvSpPr>
            <p:cNvPr id="9" name="TextBox 9"/>
            <p:cNvSpPr txBox="1"/>
            <p:nvPr/>
          </p:nvSpPr>
          <p:spPr>
            <a:xfrm>
              <a:off x="0" y="-38100"/>
              <a:ext cx="1014859" cy="1089296"/>
            </a:xfrm>
            <a:prstGeom prst="rect">
              <a:avLst/>
            </a:prstGeom>
          </p:spPr>
          <p:txBody>
            <a:bodyPr lIns="58646" tIns="58646" rIns="58646" bIns="58646" rtlCol="0" anchor="ctr"/>
            <a:lstStyle/>
            <a:p>
              <a:pPr algn="ctr">
                <a:lnSpc>
                  <a:spcPts val="2116"/>
                </a:lnSpc>
              </a:pPr>
              <a:endParaRPr/>
            </a:p>
          </p:txBody>
        </p:sp>
      </p:grpSp>
      <p:sp>
        <p:nvSpPr>
          <p:cNvPr id="10" name="AutoShape 10"/>
          <p:cNvSpPr/>
          <p:nvPr/>
        </p:nvSpPr>
        <p:spPr>
          <a:xfrm flipH="1">
            <a:off x="7051697" y="6686789"/>
            <a:ext cx="0" cy="796637"/>
          </a:xfrm>
          <a:prstGeom prst="line">
            <a:avLst/>
          </a:prstGeom>
          <a:ln w="171450" cap="flat">
            <a:solidFill>
              <a:srgbClr val="FF0000"/>
            </a:solidFill>
            <a:prstDash val="solid"/>
            <a:headEnd type="none" w="sm" len="sm"/>
            <a:tailEnd type="none" w="sm" len="sm"/>
          </a:ln>
        </p:spPr>
      </p:sp>
      <p:grpSp>
        <p:nvGrpSpPr>
          <p:cNvPr id="11" name="Group 11"/>
          <p:cNvGrpSpPr/>
          <p:nvPr/>
        </p:nvGrpSpPr>
        <p:grpSpPr>
          <a:xfrm>
            <a:off x="4921233" y="2073665"/>
            <a:ext cx="4222767" cy="4607719"/>
            <a:chOff x="0" y="0"/>
            <a:chExt cx="963374" cy="1051196"/>
          </a:xfrm>
        </p:grpSpPr>
        <p:sp>
          <p:nvSpPr>
            <p:cNvPr id="12" name="Freeform 12"/>
            <p:cNvSpPr/>
            <p:nvPr/>
          </p:nvSpPr>
          <p:spPr>
            <a:xfrm>
              <a:off x="0" y="0"/>
              <a:ext cx="963374" cy="1051196"/>
            </a:xfrm>
            <a:custGeom>
              <a:avLst/>
              <a:gdLst/>
              <a:ahLst/>
              <a:cxnLst/>
              <a:rect l="l" t="t" r="r" b="b"/>
              <a:pathLst>
                <a:path w="963374" h="1051196">
                  <a:moveTo>
                    <a:pt x="66002" y="0"/>
                  </a:moveTo>
                  <a:lnTo>
                    <a:pt x="897372" y="0"/>
                  </a:lnTo>
                  <a:cubicBezTo>
                    <a:pt x="933824" y="0"/>
                    <a:pt x="963374" y="29550"/>
                    <a:pt x="963374" y="66002"/>
                  </a:cubicBezTo>
                  <a:lnTo>
                    <a:pt x="963374" y="985195"/>
                  </a:lnTo>
                  <a:cubicBezTo>
                    <a:pt x="963374" y="1002699"/>
                    <a:pt x="956420" y="1019487"/>
                    <a:pt x="944043" y="1031865"/>
                  </a:cubicBezTo>
                  <a:cubicBezTo>
                    <a:pt x="931665" y="1044242"/>
                    <a:pt x="914877" y="1051196"/>
                    <a:pt x="897372" y="1051196"/>
                  </a:cubicBezTo>
                  <a:lnTo>
                    <a:pt x="66002" y="1051196"/>
                  </a:lnTo>
                  <a:cubicBezTo>
                    <a:pt x="29550" y="1051196"/>
                    <a:pt x="0" y="1021646"/>
                    <a:pt x="0" y="985195"/>
                  </a:cubicBezTo>
                  <a:lnTo>
                    <a:pt x="0" y="66002"/>
                  </a:lnTo>
                  <a:cubicBezTo>
                    <a:pt x="0" y="29550"/>
                    <a:pt x="29550" y="0"/>
                    <a:pt x="66002" y="0"/>
                  </a:cubicBezTo>
                  <a:close/>
                </a:path>
              </a:pathLst>
            </a:custGeom>
            <a:solidFill>
              <a:srgbClr val="EBFF00"/>
            </a:solidFill>
            <a:ln w="19050" cap="rnd">
              <a:solidFill>
                <a:srgbClr val="000000"/>
              </a:solidFill>
              <a:prstDash val="solid"/>
              <a:round/>
            </a:ln>
          </p:spPr>
        </p:sp>
        <p:sp>
          <p:nvSpPr>
            <p:cNvPr id="13" name="TextBox 13"/>
            <p:cNvSpPr txBox="1"/>
            <p:nvPr/>
          </p:nvSpPr>
          <p:spPr>
            <a:xfrm>
              <a:off x="0" y="-38100"/>
              <a:ext cx="963374" cy="1089296"/>
            </a:xfrm>
            <a:prstGeom prst="rect">
              <a:avLst/>
            </a:prstGeom>
          </p:spPr>
          <p:txBody>
            <a:bodyPr lIns="58646" tIns="58646" rIns="58646" bIns="58646" rtlCol="0" anchor="ctr"/>
            <a:lstStyle/>
            <a:p>
              <a:pPr algn="ctr">
                <a:lnSpc>
                  <a:spcPts val="2116"/>
                </a:lnSpc>
              </a:pPr>
              <a:endParaRPr/>
            </a:p>
          </p:txBody>
        </p:sp>
      </p:grpSp>
      <p:sp>
        <p:nvSpPr>
          <p:cNvPr id="14" name="AutoShape 14"/>
          <p:cNvSpPr/>
          <p:nvPr/>
        </p:nvSpPr>
        <p:spPr>
          <a:xfrm>
            <a:off x="11371048" y="6686789"/>
            <a:ext cx="0" cy="796637"/>
          </a:xfrm>
          <a:prstGeom prst="line">
            <a:avLst/>
          </a:prstGeom>
          <a:ln w="171450" cap="flat">
            <a:solidFill>
              <a:srgbClr val="FF0000"/>
            </a:solidFill>
            <a:prstDash val="solid"/>
            <a:headEnd type="none" w="sm" len="sm"/>
            <a:tailEnd type="none" w="sm" len="sm"/>
          </a:ln>
        </p:spPr>
      </p:sp>
      <p:grpSp>
        <p:nvGrpSpPr>
          <p:cNvPr id="15" name="Group 15"/>
          <p:cNvGrpSpPr/>
          <p:nvPr/>
        </p:nvGrpSpPr>
        <p:grpSpPr>
          <a:xfrm>
            <a:off x="9354519" y="2073665"/>
            <a:ext cx="4167708" cy="4607719"/>
            <a:chOff x="0" y="0"/>
            <a:chExt cx="950813" cy="1051196"/>
          </a:xfrm>
        </p:grpSpPr>
        <p:sp>
          <p:nvSpPr>
            <p:cNvPr id="16" name="Freeform 16"/>
            <p:cNvSpPr/>
            <p:nvPr/>
          </p:nvSpPr>
          <p:spPr>
            <a:xfrm>
              <a:off x="0" y="0"/>
              <a:ext cx="950813" cy="1051196"/>
            </a:xfrm>
            <a:custGeom>
              <a:avLst/>
              <a:gdLst/>
              <a:ahLst/>
              <a:cxnLst/>
              <a:rect l="l" t="t" r="r" b="b"/>
              <a:pathLst>
                <a:path w="950813" h="1051196">
                  <a:moveTo>
                    <a:pt x="66873" y="0"/>
                  </a:moveTo>
                  <a:lnTo>
                    <a:pt x="883939" y="0"/>
                  </a:lnTo>
                  <a:cubicBezTo>
                    <a:pt x="920873" y="0"/>
                    <a:pt x="950813" y="29940"/>
                    <a:pt x="950813" y="66873"/>
                  </a:cubicBezTo>
                  <a:lnTo>
                    <a:pt x="950813" y="984323"/>
                  </a:lnTo>
                  <a:cubicBezTo>
                    <a:pt x="950813" y="1002059"/>
                    <a:pt x="943767" y="1019068"/>
                    <a:pt x="931226" y="1031609"/>
                  </a:cubicBezTo>
                  <a:cubicBezTo>
                    <a:pt x="918685" y="1044151"/>
                    <a:pt x="901675" y="1051196"/>
                    <a:pt x="883939" y="1051196"/>
                  </a:cubicBezTo>
                  <a:lnTo>
                    <a:pt x="66873" y="1051196"/>
                  </a:lnTo>
                  <a:cubicBezTo>
                    <a:pt x="49138" y="1051196"/>
                    <a:pt x="32128" y="1044151"/>
                    <a:pt x="19587" y="1031609"/>
                  </a:cubicBezTo>
                  <a:cubicBezTo>
                    <a:pt x="7046" y="1019068"/>
                    <a:pt x="0" y="1002059"/>
                    <a:pt x="0" y="984323"/>
                  </a:cubicBezTo>
                  <a:lnTo>
                    <a:pt x="0" y="66873"/>
                  </a:lnTo>
                  <a:cubicBezTo>
                    <a:pt x="0" y="49138"/>
                    <a:pt x="7046" y="32128"/>
                    <a:pt x="19587" y="19587"/>
                  </a:cubicBezTo>
                  <a:cubicBezTo>
                    <a:pt x="32128" y="7046"/>
                    <a:pt x="49138" y="0"/>
                    <a:pt x="66873" y="0"/>
                  </a:cubicBezTo>
                  <a:close/>
                </a:path>
              </a:pathLst>
            </a:custGeom>
            <a:solidFill>
              <a:srgbClr val="EBFF00"/>
            </a:solidFill>
            <a:ln w="19050" cap="rnd">
              <a:solidFill>
                <a:srgbClr val="000000"/>
              </a:solidFill>
              <a:prstDash val="solid"/>
              <a:round/>
            </a:ln>
          </p:spPr>
        </p:sp>
        <p:sp>
          <p:nvSpPr>
            <p:cNvPr id="17" name="TextBox 17"/>
            <p:cNvSpPr txBox="1"/>
            <p:nvPr/>
          </p:nvSpPr>
          <p:spPr>
            <a:xfrm>
              <a:off x="0" y="-38100"/>
              <a:ext cx="950813" cy="1089296"/>
            </a:xfrm>
            <a:prstGeom prst="rect">
              <a:avLst/>
            </a:prstGeom>
          </p:spPr>
          <p:txBody>
            <a:bodyPr lIns="58646" tIns="58646" rIns="58646" bIns="58646" rtlCol="0" anchor="ctr"/>
            <a:lstStyle/>
            <a:p>
              <a:pPr algn="ctr">
                <a:lnSpc>
                  <a:spcPts val="2116"/>
                </a:lnSpc>
              </a:pPr>
              <a:endParaRPr/>
            </a:p>
          </p:txBody>
        </p:sp>
      </p:grpSp>
      <p:sp>
        <p:nvSpPr>
          <p:cNvPr id="18" name="AutoShape 18"/>
          <p:cNvSpPr/>
          <p:nvPr/>
        </p:nvSpPr>
        <p:spPr>
          <a:xfrm>
            <a:off x="15690398" y="6686789"/>
            <a:ext cx="0" cy="796637"/>
          </a:xfrm>
          <a:prstGeom prst="line">
            <a:avLst/>
          </a:prstGeom>
          <a:ln w="171450" cap="flat">
            <a:solidFill>
              <a:srgbClr val="FF0000"/>
            </a:solidFill>
            <a:prstDash val="solid"/>
            <a:headEnd type="none" w="sm" len="sm"/>
            <a:tailEnd type="none" w="sm" len="sm"/>
          </a:ln>
        </p:spPr>
      </p:sp>
      <p:grpSp>
        <p:nvGrpSpPr>
          <p:cNvPr id="19" name="Group 19"/>
          <p:cNvGrpSpPr/>
          <p:nvPr/>
        </p:nvGrpSpPr>
        <p:grpSpPr>
          <a:xfrm>
            <a:off x="13731777" y="2073665"/>
            <a:ext cx="4430893" cy="4607719"/>
            <a:chOff x="0" y="0"/>
            <a:chExt cx="1010855" cy="1051196"/>
          </a:xfrm>
        </p:grpSpPr>
        <p:sp>
          <p:nvSpPr>
            <p:cNvPr id="20" name="Freeform 20"/>
            <p:cNvSpPr/>
            <p:nvPr/>
          </p:nvSpPr>
          <p:spPr>
            <a:xfrm>
              <a:off x="0" y="0"/>
              <a:ext cx="1010855" cy="1051196"/>
            </a:xfrm>
            <a:custGeom>
              <a:avLst/>
              <a:gdLst/>
              <a:ahLst/>
              <a:cxnLst/>
              <a:rect l="l" t="t" r="r" b="b"/>
              <a:pathLst>
                <a:path w="1010855" h="1051196">
                  <a:moveTo>
                    <a:pt x="62901" y="0"/>
                  </a:moveTo>
                  <a:lnTo>
                    <a:pt x="947954" y="0"/>
                  </a:lnTo>
                  <a:cubicBezTo>
                    <a:pt x="964636" y="0"/>
                    <a:pt x="980636" y="6627"/>
                    <a:pt x="992432" y="18423"/>
                  </a:cubicBezTo>
                  <a:cubicBezTo>
                    <a:pt x="1004228" y="30220"/>
                    <a:pt x="1010855" y="46219"/>
                    <a:pt x="1010855" y="62901"/>
                  </a:cubicBezTo>
                  <a:lnTo>
                    <a:pt x="1010855" y="988295"/>
                  </a:lnTo>
                  <a:cubicBezTo>
                    <a:pt x="1010855" y="1004977"/>
                    <a:pt x="1004228" y="1020976"/>
                    <a:pt x="992432" y="1032773"/>
                  </a:cubicBezTo>
                  <a:cubicBezTo>
                    <a:pt x="980636" y="1044569"/>
                    <a:pt x="964636" y="1051196"/>
                    <a:pt x="947954" y="1051196"/>
                  </a:cubicBezTo>
                  <a:lnTo>
                    <a:pt x="62901" y="1051196"/>
                  </a:lnTo>
                  <a:cubicBezTo>
                    <a:pt x="46219" y="1051196"/>
                    <a:pt x="30220" y="1044569"/>
                    <a:pt x="18423" y="1032773"/>
                  </a:cubicBezTo>
                  <a:cubicBezTo>
                    <a:pt x="6627" y="1020976"/>
                    <a:pt x="0" y="1004977"/>
                    <a:pt x="0" y="988295"/>
                  </a:cubicBezTo>
                  <a:lnTo>
                    <a:pt x="0" y="62901"/>
                  </a:lnTo>
                  <a:cubicBezTo>
                    <a:pt x="0" y="46219"/>
                    <a:pt x="6627" y="30220"/>
                    <a:pt x="18423" y="18423"/>
                  </a:cubicBezTo>
                  <a:cubicBezTo>
                    <a:pt x="30220" y="6627"/>
                    <a:pt x="46219" y="0"/>
                    <a:pt x="62901" y="0"/>
                  </a:cubicBezTo>
                  <a:close/>
                </a:path>
              </a:pathLst>
            </a:custGeom>
            <a:solidFill>
              <a:srgbClr val="EBFF00"/>
            </a:solidFill>
            <a:ln w="19050" cap="rnd">
              <a:solidFill>
                <a:srgbClr val="000000"/>
              </a:solidFill>
              <a:prstDash val="solid"/>
              <a:round/>
            </a:ln>
          </p:spPr>
        </p:sp>
        <p:sp>
          <p:nvSpPr>
            <p:cNvPr id="21" name="TextBox 21"/>
            <p:cNvSpPr txBox="1"/>
            <p:nvPr/>
          </p:nvSpPr>
          <p:spPr>
            <a:xfrm>
              <a:off x="0" y="-38100"/>
              <a:ext cx="1010855" cy="1089296"/>
            </a:xfrm>
            <a:prstGeom prst="rect">
              <a:avLst/>
            </a:prstGeom>
          </p:spPr>
          <p:txBody>
            <a:bodyPr lIns="58646" tIns="58646" rIns="58646" bIns="58646" rtlCol="0" anchor="ctr"/>
            <a:lstStyle/>
            <a:p>
              <a:pPr algn="ctr">
                <a:lnSpc>
                  <a:spcPts val="2116"/>
                </a:lnSpc>
              </a:pPr>
              <a:endParaRPr/>
            </a:p>
          </p:txBody>
        </p:sp>
      </p:grpSp>
      <p:grpSp>
        <p:nvGrpSpPr>
          <p:cNvPr id="22" name="Group 22"/>
          <p:cNvGrpSpPr/>
          <p:nvPr/>
        </p:nvGrpSpPr>
        <p:grpSpPr>
          <a:xfrm>
            <a:off x="285453" y="2226312"/>
            <a:ext cx="4271245" cy="4335227"/>
            <a:chOff x="0" y="0"/>
            <a:chExt cx="974434" cy="989030"/>
          </a:xfrm>
        </p:grpSpPr>
        <p:sp>
          <p:nvSpPr>
            <p:cNvPr id="23" name="Freeform 23"/>
            <p:cNvSpPr/>
            <p:nvPr/>
          </p:nvSpPr>
          <p:spPr>
            <a:xfrm>
              <a:off x="0" y="0"/>
              <a:ext cx="974434" cy="989030"/>
            </a:xfrm>
            <a:custGeom>
              <a:avLst/>
              <a:gdLst/>
              <a:ahLst/>
              <a:cxnLst/>
              <a:rect l="l" t="t" r="r" b="b"/>
              <a:pathLst>
                <a:path w="974434" h="989030">
                  <a:moveTo>
                    <a:pt x="65252" y="0"/>
                  </a:moveTo>
                  <a:lnTo>
                    <a:pt x="909181" y="0"/>
                  </a:lnTo>
                  <a:cubicBezTo>
                    <a:pt x="926487" y="0"/>
                    <a:pt x="943084" y="6875"/>
                    <a:pt x="955322" y="19112"/>
                  </a:cubicBezTo>
                  <a:cubicBezTo>
                    <a:pt x="967559" y="31349"/>
                    <a:pt x="974434" y="47946"/>
                    <a:pt x="974434" y="65252"/>
                  </a:cubicBezTo>
                  <a:lnTo>
                    <a:pt x="974434" y="923778"/>
                  </a:lnTo>
                  <a:cubicBezTo>
                    <a:pt x="974434" y="941084"/>
                    <a:pt x="967559" y="957681"/>
                    <a:pt x="955322" y="969918"/>
                  </a:cubicBezTo>
                  <a:cubicBezTo>
                    <a:pt x="943084" y="982156"/>
                    <a:pt x="926487" y="989030"/>
                    <a:pt x="909181" y="989030"/>
                  </a:cubicBezTo>
                  <a:lnTo>
                    <a:pt x="65252" y="989030"/>
                  </a:lnTo>
                  <a:cubicBezTo>
                    <a:pt x="47946" y="989030"/>
                    <a:pt x="31349" y="982156"/>
                    <a:pt x="19112" y="969918"/>
                  </a:cubicBezTo>
                  <a:cubicBezTo>
                    <a:pt x="6875" y="957681"/>
                    <a:pt x="0" y="941084"/>
                    <a:pt x="0" y="923778"/>
                  </a:cubicBezTo>
                  <a:lnTo>
                    <a:pt x="0" y="65252"/>
                  </a:lnTo>
                  <a:cubicBezTo>
                    <a:pt x="0" y="47946"/>
                    <a:pt x="6875" y="31349"/>
                    <a:pt x="19112" y="19112"/>
                  </a:cubicBezTo>
                  <a:cubicBezTo>
                    <a:pt x="31349" y="6875"/>
                    <a:pt x="47946" y="0"/>
                    <a:pt x="65252" y="0"/>
                  </a:cubicBezTo>
                  <a:close/>
                </a:path>
              </a:pathLst>
            </a:custGeom>
            <a:solidFill>
              <a:srgbClr val="FF001B"/>
            </a:solidFill>
            <a:ln w="19050" cap="rnd">
              <a:solidFill>
                <a:srgbClr val="000000"/>
              </a:solidFill>
              <a:prstDash val="solid"/>
              <a:round/>
            </a:ln>
          </p:spPr>
        </p:sp>
        <p:sp>
          <p:nvSpPr>
            <p:cNvPr id="24" name="TextBox 24"/>
            <p:cNvSpPr txBox="1"/>
            <p:nvPr/>
          </p:nvSpPr>
          <p:spPr>
            <a:xfrm>
              <a:off x="0" y="-38100"/>
              <a:ext cx="974434" cy="1027130"/>
            </a:xfrm>
            <a:prstGeom prst="rect">
              <a:avLst/>
            </a:prstGeom>
          </p:spPr>
          <p:txBody>
            <a:bodyPr lIns="58646" tIns="58646" rIns="58646" bIns="58646" rtlCol="0" anchor="ctr"/>
            <a:lstStyle/>
            <a:p>
              <a:pPr algn="ctr">
                <a:lnSpc>
                  <a:spcPts val="2116"/>
                </a:lnSpc>
              </a:pPr>
              <a:endParaRPr/>
            </a:p>
          </p:txBody>
        </p:sp>
      </p:grpSp>
      <p:grpSp>
        <p:nvGrpSpPr>
          <p:cNvPr id="25" name="Group 25"/>
          <p:cNvGrpSpPr/>
          <p:nvPr/>
        </p:nvGrpSpPr>
        <p:grpSpPr>
          <a:xfrm>
            <a:off x="5005337" y="2209911"/>
            <a:ext cx="4054558" cy="4335227"/>
            <a:chOff x="0" y="0"/>
            <a:chExt cx="924999" cy="989030"/>
          </a:xfrm>
        </p:grpSpPr>
        <p:sp>
          <p:nvSpPr>
            <p:cNvPr id="26" name="Freeform 26"/>
            <p:cNvSpPr/>
            <p:nvPr/>
          </p:nvSpPr>
          <p:spPr>
            <a:xfrm>
              <a:off x="0" y="0"/>
              <a:ext cx="924999" cy="989030"/>
            </a:xfrm>
            <a:custGeom>
              <a:avLst/>
              <a:gdLst/>
              <a:ahLst/>
              <a:cxnLst/>
              <a:rect l="l" t="t" r="r" b="b"/>
              <a:pathLst>
                <a:path w="924999" h="989030">
                  <a:moveTo>
                    <a:pt x="68740" y="0"/>
                  </a:moveTo>
                  <a:lnTo>
                    <a:pt x="856259" y="0"/>
                  </a:lnTo>
                  <a:cubicBezTo>
                    <a:pt x="874490" y="0"/>
                    <a:pt x="891975" y="7242"/>
                    <a:pt x="904866" y="20133"/>
                  </a:cubicBezTo>
                  <a:cubicBezTo>
                    <a:pt x="917757" y="33025"/>
                    <a:pt x="924999" y="50509"/>
                    <a:pt x="924999" y="68740"/>
                  </a:cubicBezTo>
                  <a:lnTo>
                    <a:pt x="924999" y="920291"/>
                  </a:lnTo>
                  <a:cubicBezTo>
                    <a:pt x="924999" y="938521"/>
                    <a:pt x="917757" y="956006"/>
                    <a:pt x="904866" y="968897"/>
                  </a:cubicBezTo>
                  <a:cubicBezTo>
                    <a:pt x="891975" y="981788"/>
                    <a:pt x="874490" y="989030"/>
                    <a:pt x="856259" y="989030"/>
                  </a:cubicBezTo>
                  <a:lnTo>
                    <a:pt x="68740" y="989030"/>
                  </a:lnTo>
                  <a:cubicBezTo>
                    <a:pt x="50509" y="989030"/>
                    <a:pt x="33025" y="981788"/>
                    <a:pt x="20133" y="968897"/>
                  </a:cubicBezTo>
                  <a:cubicBezTo>
                    <a:pt x="7242" y="956006"/>
                    <a:pt x="0" y="938521"/>
                    <a:pt x="0" y="920291"/>
                  </a:cubicBezTo>
                  <a:lnTo>
                    <a:pt x="0" y="68740"/>
                  </a:lnTo>
                  <a:cubicBezTo>
                    <a:pt x="0" y="50509"/>
                    <a:pt x="7242" y="33025"/>
                    <a:pt x="20133" y="20133"/>
                  </a:cubicBezTo>
                  <a:cubicBezTo>
                    <a:pt x="33025" y="7242"/>
                    <a:pt x="50509" y="0"/>
                    <a:pt x="68740" y="0"/>
                  </a:cubicBezTo>
                  <a:close/>
                </a:path>
              </a:pathLst>
            </a:custGeom>
            <a:solidFill>
              <a:srgbClr val="FF001B"/>
            </a:solidFill>
            <a:ln w="19050" cap="rnd">
              <a:solidFill>
                <a:srgbClr val="000000"/>
              </a:solidFill>
              <a:prstDash val="solid"/>
              <a:round/>
            </a:ln>
          </p:spPr>
        </p:sp>
        <p:sp>
          <p:nvSpPr>
            <p:cNvPr id="27" name="TextBox 27"/>
            <p:cNvSpPr txBox="1"/>
            <p:nvPr/>
          </p:nvSpPr>
          <p:spPr>
            <a:xfrm>
              <a:off x="0" y="-38100"/>
              <a:ext cx="924999" cy="1027130"/>
            </a:xfrm>
            <a:prstGeom prst="rect">
              <a:avLst/>
            </a:prstGeom>
          </p:spPr>
          <p:txBody>
            <a:bodyPr lIns="58646" tIns="58646" rIns="58646" bIns="58646" rtlCol="0" anchor="ctr"/>
            <a:lstStyle/>
            <a:p>
              <a:pPr algn="ctr">
                <a:lnSpc>
                  <a:spcPts val="2116"/>
                </a:lnSpc>
              </a:pPr>
              <a:endParaRPr/>
            </a:p>
          </p:txBody>
        </p:sp>
      </p:grpSp>
      <p:grpSp>
        <p:nvGrpSpPr>
          <p:cNvPr id="28" name="Group 28"/>
          <p:cNvGrpSpPr/>
          <p:nvPr/>
        </p:nvGrpSpPr>
        <p:grpSpPr>
          <a:xfrm>
            <a:off x="9437527" y="2209911"/>
            <a:ext cx="4001693" cy="4335227"/>
            <a:chOff x="0" y="0"/>
            <a:chExt cx="912938" cy="989030"/>
          </a:xfrm>
        </p:grpSpPr>
        <p:sp>
          <p:nvSpPr>
            <p:cNvPr id="29" name="Freeform 29"/>
            <p:cNvSpPr/>
            <p:nvPr/>
          </p:nvSpPr>
          <p:spPr>
            <a:xfrm>
              <a:off x="0" y="0"/>
              <a:ext cx="912938" cy="989030"/>
            </a:xfrm>
            <a:custGeom>
              <a:avLst/>
              <a:gdLst/>
              <a:ahLst/>
              <a:cxnLst/>
              <a:rect l="l" t="t" r="r" b="b"/>
              <a:pathLst>
                <a:path w="912938" h="989030">
                  <a:moveTo>
                    <a:pt x="69648" y="0"/>
                  </a:moveTo>
                  <a:lnTo>
                    <a:pt x="843291" y="0"/>
                  </a:lnTo>
                  <a:cubicBezTo>
                    <a:pt x="881756" y="0"/>
                    <a:pt x="912938" y="31182"/>
                    <a:pt x="912938" y="69648"/>
                  </a:cubicBezTo>
                  <a:lnTo>
                    <a:pt x="912938" y="919383"/>
                  </a:lnTo>
                  <a:cubicBezTo>
                    <a:pt x="912938" y="957848"/>
                    <a:pt x="881756" y="989030"/>
                    <a:pt x="843291" y="989030"/>
                  </a:cubicBezTo>
                  <a:lnTo>
                    <a:pt x="69648" y="989030"/>
                  </a:lnTo>
                  <a:cubicBezTo>
                    <a:pt x="31182" y="989030"/>
                    <a:pt x="0" y="957848"/>
                    <a:pt x="0" y="919383"/>
                  </a:cubicBezTo>
                  <a:lnTo>
                    <a:pt x="0" y="69648"/>
                  </a:lnTo>
                  <a:cubicBezTo>
                    <a:pt x="0" y="31182"/>
                    <a:pt x="31182" y="0"/>
                    <a:pt x="69648" y="0"/>
                  </a:cubicBezTo>
                  <a:close/>
                </a:path>
              </a:pathLst>
            </a:custGeom>
            <a:solidFill>
              <a:srgbClr val="FF001B"/>
            </a:solidFill>
            <a:ln w="19050" cap="rnd">
              <a:solidFill>
                <a:srgbClr val="000000"/>
              </a:solidFill>
              <a:prstDash val="solid"/>
              <a:round/>
            </a:ln>
          </p:spPr>
        </p:sp>
        <p:sp>
          <p:nvSpPr>
            <p:cNvPr id="30" name="TextBox 30"/>
            <p:cNvSpPr txBox="1"/>
            <p:nvPr/>
          </p:nvSpPr>
          <p:spPr>
            <a:xfrm>
              <a:off x="0" y="-38100"/>
              <a:ext cx="912938" cy="1027130"/>
            </a:xfrm>
            <a:prstGeom prst="rect">
              <a:avLst/>
            </a:prstGeom>
          </p:spPr>
          <p:txBody>
            <a:bodyPr lIns="58646" tIns="58646" rIns="58646" bIns="58646" rtlCol="0" anchor="ctr"/>
            <a:lstStyle/>
            <a:p>
              <a:pPr algn="ctr">
                <a:lnSpc>
                  <a:spcPts val="2116"/>
                </a:lnSpc>
              </a:pPr>
              <a:endParaRPr/>
            </a:p>
          </p:txBody>
        </p:sp>
      </p:grpSp>
      <p:grpSp>
        <p:nvGrpSpPr>
          <p:cNvPr id="31" name="Group 31"/>
          <p:cNvGrpSpPr/>
          <p:nvPr/>
        </p:nvGrpSpPr>
        <p:grpSpPr>
          <a:xfrm>
            <a:off x="13820027" y="2209911"/>
            <a:ext cx="4254394" cy="4335227"/>
            <a:chOff x="0" y="0"/>
            <a:chExt cx="970589" cy="989030"/>
          </a:xfrm>
        </p:grpSpPr>
        <p:sp>
          <p:nvSpPr>
            <p:cNvPr id="32" name="Freeform 32"/>
            <p:cNvSpPr/>
            <p:nvPr/>
          </p:nvSpPr>
          <p:spPr>
            <a:xfrm>
              <a:off x="0" y="0"/>
              <a:ext cx="970589" cy="989030"/>
            </a:xfrm>
            <a:custGeom>
              <a:avLst/>
              <a:gdLst/>
              <a:ahLst/>
              <a:cxnLst/>
              <a:rect l="l" t="t" r="r" b="b"/>
              <a:pathLst>
                <a:path w="970589" h="989030">
                  <a:moveTo>
                    <a:pt x="65511" y="0"/>
                  </a:moveTo>
                  <a:lnTo>
                    <a:pt x="905078" y="0"/>
                  </a:lnTo>
                  <a:cubicBezTo>
                    <a:pt x="941259" y="0"/>
                    <a:pt x="970589" y="29330"/>
                    <a:pt x="970589" y="65511"/>
                  </a:cubicBezTo>
                  <a:lnTo>
                    <a:pt x="970589" y="923519"/>
                  </a:lnTo>
                  <a:cubicBezTo>
                    <a:pt x="970589" y="940894"/>
                    <a:pt x="963687" y="957557"/>
                    <a:pt x="951402" y="969843"/>
                  </a:cubicBezTo>
                  <a:cubicBezTo>
                    <a:pt x="939116" y="982128"/>
                    <a:pt x="922453" y="989030"/>
                    <a:pt x="905078" y="989030"/>
                  </a:cubicBezTo>
                  <a:lnTo>
                    <a:pt x="65511" y="989030"/>
                  </a:lnTo>
                  <a:cubicBezTo>
                    <a:pt x="29330" y="989030"/>
                    <a:pt x="0" y="959700"/>
                    <a:pt x="0" y="923519"/>
                  </a:cubicBezTo>
                  <a:lnTo>
                    <a:pt x="0" y="65511"/>
                  </a:lnTo>
                  <a:cubicBezTo>
                    <a:pt x="0" y="29330"/>
                    <a:pt x="29330" y="0"/>
                    <a:pt x="65511" y="0"/>
                  </a:cubicBezTo>
                  <a:close/>
                </a:path>
              </a:pathLst>
            </a:custGeom>
            <a:solidFill>
              <a:srgbClr val="FF001B"/>
            </a:solidFill>
            <a:ln w="19050" cap="rnd">
              <a:solidFill>
                <a:srgbClr val="000000"/>
              </a:solidFill>
              <a:prstDash val="solid"/>
              <a:round/>
            </a:ln>
          </p:spPr>
        </p:sp>
        <p:sp>
          <p:nvSpPr>
            <p:cNvPr id="33" name="TextBox 33"/>
            <p:cNvSpPr txBox="1"/>
            <p:nvPr/>
          </p:nvSpPr>
          <p:spPr>
            <a:xfrm>
              <a:off x="0" y="-38100"/>
              <a:ext cx="970589" cy="1027130"/>
            </a:xfrm>
            <a:prstGeom prst="rect">
              <a:avLst/>
            </a:prstGeom>
          </p:spPr>
          <p:txBody>
            <a:bodyPr lIns="58646" tIns="58646" rIns="58646" bIns="58646" rtlCol="0" anchor="ctr"/>
            <a:lstStyle/>
            <a:p>
              <a:pPr algn="ctr">
                <a:lnSpc>
                  <a:spcPts val="2116"/>
                </a:lnSpc>
              </a:pPr>
              <a:endParaRPr/>
            </a:p>
          </p:txBody>
        </p:sp>
      </p:grpSp>
      <p:sp>
        <p:nvSpPr>
          <p:cNvPr id="34" name="TextBox 34"/>
          <p:cNvSpPr txBox="1"/>
          <p:nvPr/>
        </p:nvSpPr>
        <p:spPr>
          <a:xfrm>
            <a:off x="6107495" y="9463216"/>
            <a:ext cx="6073010" cy="382524"/>
          </a:xfrm>
          <a:prstGeom prst="rect">
            <a:avLst/>
          </a:prstGeom>
        </p:spPr>
        <p:txBody>
          <a:bodyPr lIns="0" tIns="0" rIns="0" bIns="0" rtlCol="0" anchor="t">
            <a:spAutoFit/>
          </a:bodyPr>
          <a:lstStyle/>
          <a:p>
            <a:pPr algn="l">
              <a:lnSpc>
                <a:spcPts val="3168"/>
              </a:lnSpc>
            </a:pPr>
            <a:r>
              <a:rPr lang="en-US" sz="2400" b="1">
                <a:solidFill>
                  <a:srgbClr val="FFFFFF"/>
                </a:solidFill>
                <a:latin typeface="Garet Bold"/>
                <a:ea typeface="Garet Bold"/>
                <a:cs typeface="Garet Bold"/>
                <a:sym typeface="Garet Bold"/>
              </a:rPr>
              <a:t>© 2024 LOGISTICS PRO | MASTER CDL</a:t>
            </a:r>
          </a:p>
        </p:txBody>
      </p:sp>
      <p:sp>
        <p:nvSpPr>
          <p:cNvPr id="35" name="Freeform 35"/>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3951941" y="5916156"/>
            <a:ext cx="6684287" cy="6684287"/>
          </a:xfrm>
          <a:custGeom>
            <a:avLst/>
            <a:gdLst/>
            <a:ahLst/>
            <a:cxnLst/>
            <a:rect l="l" t="t" r="r" b="b"/>
            <a:pathLst>
              <a:path w="6684287" h="6684287">
                <a:moveTo>
                  <a:pt x="0" y="0"/>
                </a:moveTo>
                <a:lnTo>
                  <a:pt x="6684287" y="0"/>
                </a:lnTo>
                <a:lnTo>
                  <a:pt x="6684287" y="6684288"/>
                </a:lnTo>
                <a:lnTo>
                  <a:pt x="0" y="6684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TextBox 37"/>
          <p:cNvSpPr txBox="1"/>
          <p:nvPr/>
        </p:nvSpPr>
        <p:spPr>
          <a:xfrm>
            <a:off x="1033396" y="428305"/>
            <a:ext cx="16225970" cy="788110"/>
          </a:xfrm>
          <a:prstGeom prst="rect">
            <a:avLst/>
          </a:prstGeom>
        </p:spPr>
        <p:txBody>
          <a:bodyPr lIns="0" tIns="0" rIns="0" bIns="0" rtlCol="0" anchor="t">
            <a:spAutoFit/>
          </a:bodyPr>
          <a:lstStyle/>
          <a:p>
            <a:pPr algn="ctr">
              <a:lnSpc>
                <a:spcPts val="6472"/>
              </a:lnSpc>
              <a:spcBef>
                <a:spcPct val="0"/>
              </a:spcBef>
            </a:pPr>
            <a:r>
              <a:rPr lang="en-US" sz="4314" b="1" spc="129">
                <a:solidFill>
                  <a:srgbClr val="FFFFFF"/>
                </a:solidFill>
                <a:latin typeface="Aileron Bold"/>
                <a:ea typeface="Aileron Bold"/>
                <a:cs typeface="Aileron Bold"/>
                <a:sym typeface="Aileron Bold"/>
              </a:rPr>
              <a:t>Specific Aspects of </a:t>
            </a:r>
            <a:r>
              <a:rPr lang="en-US" sz="4314" b="1" spc="129">
                <a:solidFill>
                  <a:srgbClr val="FF001B"/>
                </a:solidFill>
                <a:latin typeface="Aileron Bold"/>
                <a:ea typeface="Aileron Bold"/>
                <a:cs typeface="Aileron Bold"/>
                <a:sym typeface="Aileron Bold"/>
              </a:rPr>
              <a:t>Verifying Employment</a:t>
            </a:r>
            <a:r>
              <a:rPr lang="en-US" sz="4314" b="1" spc="129">
                <a:solidFill>
                  <a:srgbClr val="FFFFFF"/>
                </a:solidFill>
                <a:latin typeface="Aileron Bold"/>
                <a:ea typeface="Aileron Bold"/>
                <a:cs typeface="Aileron Bold"/>
                <a:sym typeface="Aileron Bold"/>
              </a:rPr>
              <a:t> for Truck Drivers</a:t>
            </a:r>
          </a:p>
        </p:txBody>
      </p:sp>
      <p:sp>
        <p:nvSpPr>
          <p:cNvPr id="38" name="TextBox 38"/>
          <p:cNvSpPr txBox="1"/>
          <p:nvPr/>
        </p:nvSpPr>
        <p:spPr>
          <a:xfrm>
            <a:off x="383858" y="2159637"/>
            <a:ext cx="4242100" cy="4348319"/>
          </a:xfrm>
          <a:prstGeom prst="rect">
            <a:avLst/>
          </a:prstGeom>
        </p:spPr>
        <p:txBody>
          <a:bodyPr lIns="0" tIns="0" rIns="0" bIns="0" rtlCol="0" anchor="t">
            <a:spAutoFit/>
          </a:bodyPr>
          <a:lstStyle/>
          <a:p>
            <a:pPr algn="l">
              <a:lnSpc>
                <a:spcPts val="3170"/>
              </a:lnSpc>
              <a:spcBef>
                <a:spcPct val="0"/>
              </a:spcBef>
            </a:pPr>
            <a:r>
              <a:rPr lang="en-US" sz="2113" b="1" spc="63">
                <a:solidFill>
                  <a:srgbClr val="FFFFFF"/>
                </a:solidFill>
                <a:latin typeface="Aileron Bold"/>
                <a:ea typeface="Aileron Bold"/>
                <a:cs typeface="Aileron Bold"/>
                <a:sym typeface="Aileron Bold"/>
              </a:rPr>
              <a:t>License Verification:</a:t>
            </a:r>
          </a:p>
          <a:p>
            <a:pPr algn="l">
              <a:lnSpc>
                <a:spcPts val="3170"/>
              </a:lnSpc>
              <a:spcBef>
                <a:spcPct val="0"/>
              </a:spcBef>
            </a:pPr>
            <a:r>
              <a:rPr lang="en-US" sz="2113" b="1" spc="63">
                <a:solidFill>
                  <a:srgbClr val="FFFFFF"/>
                </a:solidFill>
                <a:latin typeface="Aileron Bold"/>
                <a:ea typeface="Aileron Bold"/>
                <a:cs typeface="Aileron Bold"/>
                <a:sym typeface="Aileron Bold"/>
              </a:rPr>
              <a:t>CDL Status:</a:t>
            </a:r>
            <a:r>
              <a:rPr lang="en-US" sz="2113" spc="63">
                <a:solidFill>
                  <a:srgbClr val="FFFFFF"/>
                </a:solidFill>
                <a:latin typeface="Aileron"/>
                <a:ea typeface="Aileron"/>
                <a:cs typeface="Aileron"/>
                <a:sym typeface="Aileron"/>
              </a:rPr>
              <a:t> Confirm that the driver held a valid Commercial Driver's License (CDL) for the types of vehicles they were responsible for.</a:t>
            </a:r>
          </a:p>
          <a:p>
            <a:pPr algn="l">
              <a:lnSpc>
                <a:spcPts val="3170"/>
              </a:lnSpc>
              <a:spcBef>
                <a:spcPct val="0"/>
              </a:spcBef>
            </a:pPr>
            <a:r>
              <a:rPr lang="en-US" sz="2113" b="1" spc="63">
                <a:solidFill>
                  <a:srgbClr val="FFFFFF"/>
                </a:solidFill>
                <a:latin typeface="Aileron Bold"/>
                <a:ea typeface="Aileron Bold"/>
                <a:cs typeface="Aileron Bold"/>
                <a:sym typeface="Aileron Bold"/>
              </a:rPr>
              <a:t>Endorsements:</a:t>
            </a:r>
            <a:r>
              <a:rPr lang="en-US" sz="2113" spc="63">
                <a:solidFill>
                  <a:srgbClr val="FFFFFF"/>
                </a:solidFill>
                <a:latin typeface="Aileron"/>
                <a:ea typeface="Aileron"/>
                <a:cs typeface="Aileron"/>
                <a:sym typeface="Aileron"/>
              </a:rPr>
              <a:t> Verify any special endorsements needed for different types of cargo, such as hazardous materials or tankers.</a:t>
            </a:r>
          </a:p>
        </p:txBody>
      </p:sp>
      <p:sp>
        <p:nvSpPr>
          <p:cNvPr id="39" name="TextBox 39"/>
          <p:cNvSpPr txBox="1"/>
          <p:nvPr/>
        </p:nvSpPr>
        <p:spPr>
          <a:xfrm>
            <a:off x="5073117" y="2212554"/>
            <a:ext cx="4070883" cy="4128774"/>
          </a:xfrm>
          <a:prstGeom prst="rect">
            <a:avLst/>
          </a:prstGeom>
        </p:spPr>
        <p:txBody>
          <a:bodyPr lIns="0" tIns="0" rIns="0" bIns="0" rtlCol="0" anchor="t">
            <a:spAutoFit/>
          </a:bodyPr>
          <a:lstStyle/>
          <a:p>
            <a:pPr algn="l">
              <a:lnSpc>
                <a:spcPts val="3315"/>
              </a:lnSpc>
            </a:pPr>
            <a:r>
              <a:rPr lang="en-US" sz="2210" b="1" spc="66">
                <a:solidFill>
                  <a:srgbClr val="FFFFFF"/>
                </a:solidFill>
                <a:latin typeface="Aileron Bold"/>
                <a:ea typeface="Aileron Bold"/>
                <a:cs typeface="Aileron Bold"/>
                <a:sym typeface="Aileron Bold"/>
              </a:rPr>
              <a:t>Safety Performance and History:</a:t>
            </a:r>
          </a:p>
          <a:p>
            <a:pPr algn="l">
              <a:lnSpc>
                <a:spcPts val="3315"/>
              </a:lnSpc>
            </a:pPr>
            <a:r>
              <a:rPr lang="en-US" sz="2210" b="1" spc="66">
                <a:solidFill>
                  <a:srgbClr val="FFFFFF"/>
                </a:solidFill>
                <a:latin typeface="Aileron Bold"/>
                <a:ea typeface="Aileron Bold"/>
                <a:cs typeface="Aileron Bold"/>
                <a:sym typeface="Aileron Bold"/>
              </a:rPr>
              <a:t>Accident Records</a:t>
            </a:r>
            <a:r>
              <a:rPr lang="en-US" sz="2210" spc="66">
                <a:solidFill>
                  <a:srgbClr val="FFFFFF"/>
                </a:solidFill>
                <a:latin typeface="Aileron"/>
                <a:ea typeface="Aileron"/>
                <a:cs typeface="Aileron"/>
                <a:sym typeface="Aileron"/>
              </a:rPr>
              <a:t>: Check the driver’s history regarding any road accidents or safety incidents.</a:t>
            </a:r>
          </a:p>
          <a:p>
            <a:pPr algn="l">
              <a:lnSpc>
                <a:spcPts val="3315"/>
              </a:lnSpc>
              <a:spcBef>
                <a:spcPct val="0"/>
              </a:spcBef>
            </a:pPr>
            <a:r>
              <a:rPr lang="en-US" sz="2210" b="1" spc="66">
                <a:solidFill>
                  <a:srgbClr val="FFFFFF"/>
                </a:solidFill>
                <a:latin typeface="Aileron Bold"/>
                <a:ea typeface="Aileron Bold"/>
                <a:cs typeface="Aileron Bold"/>
                <a:sym typeface="Aileron Bold"/>
              </a:rPr>
              <a:t>Safety Ratings</a:t>
            </a:r>
            <a:r>
              <a:rPr lang="en-US" sz="2210" spc="66">
                <a:solidFill>
                  <a:srgbClr val="FFFFFF"/>
                </a:solidFill>
                <a:latin typeface="Aileron"/>
                <a:ea typeface="Aileron"/>
                <a:cs typeface="Aileron"/>
                <a:sym typeface="Aileron"/>
              </a:rPr>
              <a:t>: Inquire about the driver’s safety ratings or any recognitions received from previous employers.</a:t>
            </a:r>
          </a:p>
        </p:txBody>
      </p:sp>
      <p:sp>
        <p:nvSpPr>
          <p:cNvPr id="40" name="TextBox 40"/>
          <p:cNvSpPr txBox="1"/>
          <p:nvPr/>
        </p:nvSpPr>
        <p:spPr>
          <a:xfrm>
            <a:off x="9591675" y="2286379"/>
            <a:ext cx="3961106" cy="4199797"/>
          </a:xfrm>
          <a:prstGeom prst="rect">
            <a:avLst/>
          </a:prstGeom>
        </p:spPr>
        <p:txBody>
          <a:bodyPr lIns="0" tIns="0" rIns="0" bIns="0" rtlCol="0" anchor="t">
            <a:spAutoFit/>
          </a:bodyPr>
          <a:lstStyle/>
          <a:p>
            <a:pPr algn="l">
              <a:lnSpc>
                <a:spcPts val="3373"/>
              </a:lnSpc>
            </a:pPr>
            <a:r>
              <a:rPr lang="en-US" sz="2248" b="1" spc="67">
                <a:solidFill>
                  <a:srgbClr val="FFFFFF"/>
                </a:solidFill>
                <a:latin typeface="Aileron Bold"/>
                <a:ea typeface="Aileron Bold"/>
                <a:cs typeface="Aileron Bold"/>
                <a:sym typeface="Aileron Bold"/>
              </a:rPr>
              <a:t>Compliance with Regulations:</a:t>
            </a:r>
          </a:p>
          <a:p>
            <a:pPr algn="l">
              <a:lnSpc>
                <a:spcPts val="3373"/>
              </a:lnSpc>
            </a:pPr>
            <a:r>
              <a:rPr lang="en-US" sz="2248" b="1" spc="67">
                <a:solidFill>
                  <a:srgbClr val="FFFFFF"/>
                </a:solidFill>
                <a:latin typeface="Aileron Bold"/>
                <a:ea typeface="Aileron Bold"/>
                <a:cs typeface="Aileron Bold"/>
                <a:sym typeface="Aileron Bold"/>
              </a:rPr>
              <a:t>DOT Compliance:</a:t>
            </a:r>
            <a:r>
              <a:rPr lang="en-US" sz="2248" spc="67">
                <a:solidFill>
                  <a:srgbClr val="FFFFFF"/>
                </a:solidFill>
                <a:latin typeface="Aileron"/>
                <a:ea typeface="Aileron"/>
                <a:cs typeface="Aileron"/>
                <a:sym typeface="Aileron"/>
              </a:rPr>
              <a:t> Ensure that the driver has complied with Department of Transportation (DOT) regulations. </a:t>
            </a:r>
          </a:p>
          <a:p>
            <a:pPr algn="l">
              <a:lnSpc>
                <a:spcPts val="3373"/>
              </a:lnSpc>
              <a:spcBef>
                <a:spcPct val="0"/>
              </a:spcBef>
            </a:pPr>
            <a:r>
              <a:rPr lang="en-US" sz="2248" b="1" spc="67">
                <a:solidFill>
                  <a:srgbClr val="FFFFFF"/>
                </a:solidFill>
                <a:latin typeface="Aileron Bold"/>
                <a:ea typeface="Aileron Bold"/>
                <a:cs typeface="Aileron Bold"/>
                <a:sym typeface="Aileron Bold"/>
              </a:rPr>
              <a:t>Drug and Alcohol Testing:</a:t>
            </a:r>
            <a:r>
              <a:rPr lang="en-US" sz="2248" spc="67">
                <a:solidFill>
                  <a:srgbClr val="FFFFFF"/>
                </a:solidFill>
                <a:latin typeface="Aileron"/>
                <a:ea typeface="Aileron"/>
                <a:cs typeface="Aileron"/>
                <a:sym typeface="Aileron"/>
              </a:rPr>
              <a:t> Verify past drug and alcohol testing results</a:t>
            </a:r>
          </a:p>
        </p:txBody>
      </p:sp>
      <p:sp>
        <p:nvSpPr>
          <p:cNvPr id="41" name="TextBox 41"/>
          <p:cNvSpPr txBox="1"/>
          <p:nvPr/>
        </p:nvSpPr>
        <p:spPr>
          <a:xfrm>
            <a:off x="13933781" y="2199701"/>
            <a:ext cx="4086997" cy="4277717"/>
          </a:xfrm>
          <a:prstGeom prst="rect">
            <a:avLst/>
          </a:prstGeom>
        </p:spPr>
        <p:txBody>
          <a:bodyPr lIns="0" tIns="0" rIns="0" bIns="0" rtlCol="0" anchor="t">
            <a:spAutoFit/>
          </a:bodyPr>
          <a:lstStyle/>
          <a:p>
            <a:pPr algn="l">
              <a:lnSpc>
                <a:spcPts val="2860"/>
              </a:lnSpc>
            </a:pPr>
            <a:r>
              <a:rPr lang="en-US" sz="1907" b="1" spc="57">
                <a:solidFill>
                  <a:srgbClr val="FFFFFF"/>
                </a:solidFill>
                <a:latin typeface="Aileron Bold"/>
                <a:ea typeface="Aileron Bold"/>
                <a:cs typeface="Aileron Bold"/>
                <a:sym typeface="Aileron Bold"/>
              </a:rPr>
              <a:t>Employment Duration and Responsibilities:</a:t>
            </a:r>
          </a:p>
          <a:p>
            <a:pPr algn="l">
              <a:lnSpc>
                <a:spcPts val="2860"/>
              </a:lnSpc>
            </a:pPr>
            <a:r>
              <a:rPr lang="en-US" sz="1907" b="1" spc="57">
                <a:solidFill>
                  <a:srgbClr val="FFFFFF"/>
                </a:solidFill>
                <a:latin typeface="Aileron Bold"/>
                <a:ea typeface="Aileron Bold"/>
                <a:cs typeface="Aileron Bold"/>
                <a:sym typeface="Aileron Bold"/>
              </a:rPr>
              <a:t>Specific Roles:</a:t>
            </a:r>
            <a:r>
              <a:rPr lang="en-US" sz="1907" spc="57">
                <a:solidFill>
                  <a:srgbClr val="FFFFFF"/>
                </a:solidFill>
                <a:latin typeface="Aileron"/>
                <a:ea typeface="Aileron"/>
                <a:cs typeface="Aileron"/>
                <a:sym typeface="Aileron"/>
              </a:rPr>
              <a:t>  Confirm the specific roles and responsibilities the driver had, including the types of loads handled and routes covered.</a:t>
            </a:r>
          </a:p>
          <a:p>
            <a:pPr algn="l">
              <a:lnSpc>
                <a:spcPts val="2860"/>
              </a:lnSpc>
              <a:spcBef>
                <a:spcPct val="0"/>
              </a:spcBef>
            </a:pPr>
            <a:r>
              <a:rPr lang="en-US" sz="1907" b="1" spc="57">
                <a:solidFill>
                  <a:srgbClr val="FFFFFF"/>
                </a:solidFill>
                <a:latin typeface="Aileron Bold"/>
                <a:ea typeface="Aileron Bold"/>
                <a:cs typeface="Aileron Bold"/>
                <a:sym typeface="Aileron Bold"/>
              </a:rPr>
              <a:t>Reason for Leaving:</a:t>
            </a:r>
            <a:r>
              <a:rPr lang="en-US" sz="1907" spc="57">
                <a:solidFill>
                  <a:srgbClr val="FFFFFF"/>
                </a:solidFill>
                <a:latin typeface="Aileron"/>
                <a:ea typeface="Aileron"/>
                <a:cs typeface="Aileron"/>
                <a:sym typeface="Aileron"/>
              </a:rPr>
              <a:t> Understand why the driver left previous employment, which can provide insights into reliability and job performance.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26759" y="5526336"/>
            <a:ext cx="13208954" cy="0"/>
          </a:xfrm>
          <a:prstGeom prst="line">
            <a:avLst/>
          </a:prstGeom>
          <a:ln w="66675" cap="flat">
            <a:solidFill>
              <a:srgbClr val="520000"/>
            </a:solidFill>
            <a:prstDash val="solid"/>
            <a:headEnd type="none" w="sm" len="sm"/>
            <a:tailEnd type="none" w="sm" len="sm"/>
          </a:ln>
        </p:spPr>
      </p:sp>
      <p:sp>
        <p:nvSpPr>
          <p:cNvPr id="3" name="AutoShape 3"/>
          <p:cNvSpPr/>
          <p:nvPr/>
        </p:nvSpPr>
        <p:spPr>
          <a:xfrm flipV="1">
            <a:off x="2561467" y="5185910"/>
            <a:ext cx="0" cy="762785"/>
          </a:xfrm>
          <a:prstGeom prst="line">
            <a:avLst/>
          </a:prstGeom>
          <a:ln w="66675" cap="flat">
            <a:solidFill>
              <a:srgbClr val="520000"/>
            </a:solidFill>
            <a:prstDash val="solid"/>
            <a:headEnd type="none" w="sm" len="sm"/>
            <a:tailEnd type="none" w="sm" len="sm"/>
          </a:ln>
        </p:spPr>
      </p:sp>
      <p:sp>
        <p:nvSpPr>
          <p:cNvPr id="4" name="AutoShape 4"/>
          <p:cNvSpPr/>
          <p:nvPr/>
        </p:nvSpPr>
        <p:spPr>
          <a:xfrm flipV="1">
            <a:off x="9142675" y="5185910"/>
            <a:ext cx="0" cy="762785"/>
          </a:xfrm>
          <a:prstGeom prst="line">
            <a:avLst/>
          </a:prstGeom>
          <a:ln w="66675" cap="flat">
            <a:solidFill>
              <a:srgbClr val="520000"/>
            </a:solidFill>
            <a:prstDash val="solid"/>
            <a:headEnd type="none" w="sm" len="sm"/>
            <a:tailEnd type="none" w="sm" len="sm"/>
          </a:ln>
        </p:spPr>
      </p:sp>
      <p:sp>
        <p:nvSpPr>
          <p:cNvPr id="5" name="AutoShape 5"/>
          <p:cNvSpPr/>
          <p:nvPr/>
        </p:nvSpPr>
        <p:spPr>
          <a:xfrm flipV="1">
            <a:off x="11339471" y="5185910"/>
            <a:ext cx="0" cy="762785"/>
          </a:xfrm>
          <a:prstGeom prst="line">
            <a:avLst/>
          </a:prstGeom>
          <a:ln w="66675" cap="flat">
            <a:solidFill>
              <a:srgbClr val="520000"/>
            </a:solidFill>
            <a:prstDash val="solid"/>
            <a:headEnd type="none" w="sm" len="sm"/>
            <a:tailEnd type="none" w="sm" len="sm"/>
          </a:ln>
        </p:spPr>
      </p:sp>
      <p:sp>
        <p:nvSpPr>
          <p:cNvPr id="6" name="AutoShape 6"/>
          <p:cNvSpPr/>
          <p:nvPr/>
        </p:nvSpPr>
        <p:spPr>
          <a:xfrm flipV="1">
            <a:off x="13536267" y="5185910"/>
            <a:ext cx="0" cy="762785"/>
          </a:xfrm>
          <a:prstGeom prst="line">
            <a:avLst/>
          </a:prstGeom>
          <a:ln w="66675" cap="flat">
            <a:solidFill>
              <a:srgbClr val="520000"/>
            </a:solidFill>
            <a:prstDash val="solid"/>
            <a:headEnd type="none" w="sm" len="sm"/>
            <a:tailEnd type="none" w="sm" len="sm"/>
          </a:ln>
        </p:spPr>
      </p:sp>
      <p:grpSp>
        <p:nvGrpSpPr>
          <p:cNvPr id="7" name="Group 7"/>
          <p:cNvGrpSpPr/>
          <p:nvPr/>
        </p:nvGrpSpPr>
        <p:grpSpPr>
          <a:xfrm>
            <a:off x="2163577" y="4384075"/>
            <a:ext cx="801836" cy="80183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9" name="TextBox 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grpSp>
        <p:nvGrpSpPr>
          <p:cNvPr id="10" name="Group 10"/>
          <p:cNvGrpSpPr/>
          <p:nvPr/>
        </p:nvGrpSpPr>
        <p:grpSpPr>
          <a:xfrm>
            <a:off x="8743082" y="5887335"/>
            <a:ext cx="801836" cy="8018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11</a:t>
              </a:r>
            </a:p>
          </p:txBody>
        </p:sp>
      </p:grpSp>
      <p:grpSp>
        <p:nvGrpSpPr>
          <p:cNvPr id="13" name="Group 13"/>
          <p:cNvGrpSpPr/>
          <p:nvPr/>
        </p:nvGrpSpPr>
        <p:grpSpPr>
          <a:xfrm>
            <a:off x="13134972" y="5887335"/>
            <a:ext cx="801836" cy="8018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5" name="TextBox 1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grpSp>
        <p:nvGrpSpPr>
          <p:cNvPr id="16" name="Group 16"/>
          <p:cNvGrpSpPr/>
          <p:nvPr/>
        </p:nvGrpSpPr>
        <p:grpSpPr>
          <a:xfrm>
            <a:off x="10939027" y="4441312"/>
            <a:ext cx="801836" cy="8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12</a:t>
              </a:r>
            </a:p>
          </p:txBody>
        </p:sp>
      </p:grpSp>
      <p:grpSp>
        <p:nvGrpSpPr>
          <p:cNvPr id="19" name="Group 19"/>
          <p:cNvGrpSpPr/>
          <p:nvPr/>
        </p:nvGrpSpPr>
        <p:grpSpPr>
          <a:xfrm>
            <a:off x="15330916" y="4441312"/>
            <a:ext cx="801836" cy="801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grpSp>
        <p:nvGrpSpPr>
          <p:cNvPr id="22" name="Group 22"/>
          <p:cNvGrpSpPr/>
          <p:nvPr/>
        </p:nvGrpSpPr>
        <p:grpSpPr>
          <a:xfrm>
            <a:off x="3020827" y="790501"/>
            <a:ext cx="12246346" cy="1030605"/>
            <a:chOff x="0" y="0"/>
            <a:chExt cx="16328461" cy="1374140"/>
          </a:xfrm>
        </p:grpSpPr>
        <p:sp>
          <p:nvSpPr>
            <p:cNvPr id="23" name="TextBox 23"/>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24" name="TextBox 24"/>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25" name="Group 25"/>
          <p:cNvGrpSpPr/>
          <p:nvPr/>
        </p:nvGrpSpPr>
        <p:grpSpPr>
          <a:xfrm>
            <a:off x="16192500" y="10137246"/>
            <a:ext cx="2283181" cy="167947"/>
            <a:chOff x="0" y="0"/>
            <a:chExt cx="601332" cy="44233"/>
          </a:xfrm>
        </p:grpSpPr>
        <p:sp>
          <p:nvSpPr>
            <p:cNvPr id="26" name="Freeform 2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27" name="TextBox 2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28" name="Group 28"/>
          <p:cNvGrpSpPr/>
          <p:nvPr/>
        </p:nvGrpSpPr>
        <p:grpSpPr>
          <a:xfrm>
            <a:off x="0" y="0"/>
            <a:ext cx="16192500" cy="172508"/>
            <a:chOff x="0" y="0"/>
            <a:chExt cx="4264691" cy="45434"/>
          </a:xfrm>
        </p:grpSpPr>
        <p:sp>
          <p:nvSpPr>
            <p:cNvPr id="29" name="Freeform 2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30" name="TextBox 30"/>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31" name="AutoShape 31"/>
          <p:cNvSpPr/>
          <p:nvPr/>
        </p:nvSpPr>
        <p:spPr>
          <a:xfrm flipV="1">
            <a:off x="15769051" y="5243148"/>
            <a:ext cx="0" cy="762785"/>
          </a:xfrm>
          <a:prstGeom prst="line">
            <a:avLst/>
          </a:prstGeom>
          <a:ln w="66675" cap="flat">
            <a:solidFill>
              <a:srgbClr val="520000"/>
            </a:solidFill>
            <a:prstDash val="solid"/>
            <a:headEnd type="none" w="sm" len="sm"/>
            <a:tailEnd type="none" w="sm" len="sm"/>
          </a:ln>
        </p:spPr>
      </p:sp>
      <p:sp>
        <p:nvSpPr>
          <p:cNvPr id="32" name="AutoShape 32"/>
          <p:cNvSpPr/>
          <p:nvPr/>
        </p:nvSpPr>
        <p:spPr>
          <a:xfrm flipH="1" flipV="1">
            <a:off x="4858849" y="5135494"/>
            <a:ext cx="6950" cy="1346783"/>
          </a:xfrm>
          <a:prstGeom prst="line">
            <a:avLst/>
          </a:prstGeom>
          <a:ln w="114300" cap="flat">
            <a:solidFill>
              <a:srgbClr val="FF001B"/>
            </a:solidFill>
            <a:prstDash val="solid"/>
            <a:headEnd type="none" w="sm" len="sm"/>
            <a:tailEnd type="none" w="sm" len="sm"/>
          </a:ln>
        </p:spPr>
      </p:sp>
      <p:grpSp>
        <p:nvGrpSpPr>
          <p:cNvPr id="33" name="Group 33"/>
          <p:cNvGrpSpPr/>
          <p:nvPr/>
        </p:nvGrpSpPr>
        <p:grpSpPr>
          <a:xfrm>
            <a:off x="3931368" y="6288253"/>
            <a:ext cx="1871225" cy="187122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35" name="TextBox 35"/>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6" name="TextBox 36"/>
          <p:cNvSpPr txBox="1"/>
          <p:nvPr/>
        </p:nvSpPr>
        <p:spPr>
          <a:xfrm>
            <a:off x="4530192" y="6564506"/>
            <a:ext cx="657313"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9</a:t>
            </a:r>
          </a:p>
        </p:txBody>
      </p:sp>
      <p:sp>
        <p:nvSpPr>
          <p:cNvPr id="37" name="AutoShape 37"/>
          <p:cNvSpPr/>
          <p:nvPr/>
        </p:nvSpPr>
        <p:spPr>
          <a:xfrm flipV="1">
            <a:off x="7166552" y="5155019"/>
            <a:ext cx="0" cy="762785"/>
          </a:xfrm>
          <a:prstGeom prst="line">
            <a:avLst/>
          </a:prstGeom>
          <a:ln w="66675" cap="flat">
            <a:solidFill>
              <a:srgbClr val="520000"/>
            </a:solidFill>
            <a:prstDash val="solid"/>
            <a:headEnd type="none" w="sm" len="sm"/>
            <a:tailEnd type="none" w="sm" len="sm"/>
          </a:ln>
        </p:spPr>
      </p:sp>
      <p:grpSp>
        <p:nvGrpSpPr>
          <p:cNvPr id="38" name="Group 38"/>
          <p:cNvGrpSpPr/>
          <p:nvPr/>
        </p:nvGrpSpPr>
        <p:grpSpPr>
          <a:xfrm>
            <a:off x="6767664" y="4353184"/>
            <a:ext cx="801836" cy="8018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40" name="TextBox 4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10</a:t>
              </a:r>
            </a:p>
          </p:txBody>
        </p:sp>
      </p:grpSp>
      <p:sp>
        <p:nvSpPr>
          <p:cNvPr id="41" name="TextBox 41"/>
          <p:cNvSpPr txBox="1"/>
          <p:nvPr/>
        </p:nvSpPr>
        <p:spPr>
          <a:xfrm>
            <a:off x="10127747" y="6197940"/>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Training Report</a:t>
            </a:r>
          </a:p>
        </p:txBody>
      </p:sp>
      <p:sp>
        <p:nvSpPr>
          <p:cNvPr id="42" name="TextBox 42"/>
          <p:cNvSpPr txBox="1"/>
          <p:nvPr/>
        </p:nvSpPr>
        <p:spPr>
          <a:xfrm>
            <a:off x="6060295" y="6231103"/>
            <a:ext cx="2425085"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Drug and Alcohol </a:t>
            </a:r>
          </a:p>
          <a:p>
            <a:pPr algn="ctr">
              <a:lnSpc>
                <a:spcPts val="2987"/>
              </a:lnSpc>
            </a:pPr>
            <a:r>
              <a:rPr lang="en-US" sz="1991" spc="59">
                <a:solidFill>
                  <a:srgbClr val="A3A190"/>
                </a:solidFill>
                <a:latin typeface="Aileron"/>
                <a:ea typeface="Aileron"/>
                <a:cs typeface="Aileron"/>
                <a:sym typeface="Aileron"/>
              </a:rPr>
              <a:t>Policy</a:t>
            </a:r>
          </a:p>
        </p:txBody>
      </p:sp>
      <p:sp>
        <p:nvSpPr>
          <p:cNvPr id="43" name="TextBox 43"/>
          <p:cNvSpPr txBox="1"/>
          <p:nvPr/>
        </p:nvSpPr>
        <p:spPr>
          <a:xfrm>
            <a:off x="12214264" y="4296034"/>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Safety History Records Request</a:t>
            </a:r>
          </a:p>
        </p:txBody>
      </p:sp>
      <p:sp>
        <p:nvSpPr>
          <p:cNvPr id="44" name="TextBox 44"/>
          <p:cNvSpPr txBox="1"/>
          <p:nvPr/>
        </p:nvSpPr>
        <p:spPr>
          <a:xfrm>
            <a:off x="7866083" y="4221186"/>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Application for Employment</a:t>
            </a:r>
          </a:p>
        </p:txBody>
      </p:sp>
      <p:sp>
        <p:nvSpPr>
          <p:cNvPr id="45" name="TextBox 45"/>
          <p:cNvSpPr txBox="1"/>
          <p:nvPr/>
        </p:nvSpPr>
        <p:spPr>
          <a:xfrm>
            <a:off x="14517832" y="6145581"/>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Contracts</a:t>
            </a:r>
          </a:p>
        </p:txBody>
      </p:sp>
      <p:sp>
        <p:nvSpPr>
          <p:cNvPr id="46" name="TextBox 46"/>
          <p:cNvSpPr txBox="1"/>
          <p:nvPr/>
        </p:nvSpPr>
        <p:spPr>
          <a:xfrm>
            <a:off x="1208779" y="6430944"/>
            <a:ext cx="2423449"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Previous Employment Verification</a:t>
            </a:r>
          </a:p>
        </p:txBody>
      </p:sp>
      <p:sp>
        <p:nvSpPr>
          <p:cNvPr id="47" name="TextBox 47"/>
          <p:cNvSpPr txBox="1"/>
          <p:nvPr/>
        </p:nvSpPr>
        <p:spPr>
          <a:xfrm>
            <a:off x="3278258" y="3245055"/>
            <a:ext cx="3175081" cy="1495425"/>
          </a:xfrm>
          <a:prstGeom prst="rect">
            <a:avLst/>
          </a:prstGeom>
        </p:spPr>
        <p:txBody>
          <a:bodyPr lIns="0" tIns="0" rIns="0" bIns="0" rtlCol="0" anchor="t">
            <a:spAutoFit/>
          </a:bodyPr>
          <a:lstStyle/>
          <a:p>
            <a:pPr algn="ctr">
              <a:lnSpc>
                <a:spcPts val="6000"/>
              </a:lnSpc>
            </a:pPr>
            <a:r>
              <a:rPr lang="en-US" sz="4000" spc="120">
                <a:solidFill>
                  <a:srgbClr val="FFFFFF"/>
                </a:solidFill>
                <a:latin typeface="Aileron"/>
                <a:ea typeface="Aileron"/>
                <a:cs typeface="Aileron"/>
                <a:sym typeface="Aileron"/>
              </a:rPr>
              <a:t>Certificate</a:t>
            </a:r>
          </a:p>
          <a:p>
            <a:pPr algn="ctr">
              <a:lnSpc>
                <a:spcPts val="6000"/>
              </a:lnSpc>
            </a:pPr>
            <a:r>
              <a:rPr lang="en-US" sz="4000" spc="120">
                <a:solidFill>
                  <a:srgbClr val="FFFFFF"/>
                </a:solidFill>
                <a:latin typeface="Aileron"/>
                <a:ea typeface="Aileron"/>
                <a:cs typeface="Aileron"/>
                <a:sym typeface="Aileron"/>
              </a:rPr>
              <a:t>of Road Test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47163"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781147" cy="865744"/>
            <a:chOff x="0" y="0"/>
            <a:chExt cx="5041529"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9" y="124384"/>
              <a:ext cx="3915570"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786824" y="748675"/>
            <a:ext cx="11621238" cy="607676"/>
          </a:xfrm>
          <a:prstGeom prst="rect">
            <a:avLst/>
          </a:prstGeom>
        </p:spPr>
        <p:txBody>
          <a:bodyPr lIns="0" tIns="0" rIns="0" bIns="0" rtlCol="0" anchor="t">
            <a:spAutoFit/>
          </a:bodyPr>
          <a:lstStyle/>
          <a:p>
            <a:pPr algn="ctr">
              <a:lnSpc>
                <a:spcPts val="4783"/>
              </a:lnSpc>
            </a:pPr>
            <a:r>
              <a:rPr lang="en-US" sz="4348" b="1">
                <a:solidFill>
                  <a:srgbClr val="FF001B"/>
                </a:solidFill>
                <a:latin typeface="Garet Bold"/>
                <a:ea typeface="Garet Bold"/>
                <a:cs typeface="Garet Bold"/>
                <a:sym typeface="Garet Bold"/>
              </a:rPr>
              <a:t>CERTIFICATE </a:t>
            </a:r>
            <a:r>
              <a:rPr lang="en-US" sz="4348" b="1">
                <a:solidFill>
                  <a:srgbClr val="FFFFFF"/>
                </a:solidFill>
                <a:latin typeface="Garet Bold"/>
                <a:ea typeface="Garet Bold"/>
                <a:cs typeface="Garet Bold"/>
                <a:sym typeface="Garet Bold"/>
              </a:rPr>
              <a:t>OF ROAD TEST</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14607" y="9445796"/>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4147462" y="2654791"/>
            <a:ext cx="10899962" cy="5855188"/>
            <a:chOff x="0" y="0"/>
            <a:chExt cx="2254321" cy="1210965"/>
          </a:xfrm>
        </p:grpSpPr>
        <p:sp>
          <p:nvSpPr>
            <p:cNvPr id="11" name="Freeform 11"/>
            <p:cNvSpPr/>
            <p:nvPr/>
          </p:nvSpPr>
          <p:spPr>
            <a:xfrm>
              <a:off x="0" y="0"/>
              <a:ext cx="2254321" cy="1210965"/>
            </a:xfrm>
            <a:custGeom>
              <a:avLst/>
              <a:gdLst/>
              <a:ahLst/>
              <a:cxnLst/>
              <a:rect l="l" t="t" r="r" b="b"/>
              <a:pathLst>
                <a:path w="2254321" h="1210965">
                  <a:moveTo>
                    <a:pt x="28411" y="0"/>
                  </a:moveTo>
                  <a:lnTo>
                    <a:pt x="2225910" y="0"/>
                  </a:lnTo>
                  <a:cubicBezTo>
                    <a:pt x="2233445" y="0"/>
                    <a:pt x="2240672" y="2993"/>
                    <a:pt x="2246000" y="8321"/>
                  </a:cubicBezTo>
                  <a:cubicBezTo>
                    <a:pt x="2251328" y="13649"/>
                    <a:pt x="2254321" y="20876"/>
                    <a:pt x="2254321" y="28411"/>
                  </a:cubicBezTo>
                  <a:lnTo>
                    <a:pt x="2254321" y="1182554"/>
                  </a:lnTo>
                  <a:cubicBezTo>
                    <a:pt x="2254321" y="1198245"/>
                    <a:pt x="2241601" y="1210965"/>
                    <a:pt x="2225910" y="1210965"/>
                  </a:cubicBezTo>
                  <a:lnTo>
                    <a:pt x="28411" y="1210965"/>
                  </a:lnTo>
                  <a:cubicBezTo>
                    <a:pt x="12720" y="1210965"/>
                    <a:pt x="0" y="1198245"/>
                    <a:pt x="0" y="1182554"/>
                  </a:cubicBezTo>
                  <a:lnTo>
                    <a:pt x="0" y="28411"/>
                  </a:lnTo>
                  <a:cubicBezTo>
                    <a:pt x="0" y="12720"/>
                    <a:pt x="12720" y="0"/>
                    <a:pt x="28411" y="0"/>
                  </a:cubicBezTo>
                  <a:close/>
                </a:path>
              </a:pathLst>
            </a:custGeom>
            <a:solidFill>
              <a:srgbClr val="737373">
                <a:alpha val="20784"/>
              </a:srgbClr>
            </a:solidFill>
          </p:spPr>
        </p:sp>
        <p:sp>
          <p:nvSpPr>
            <p:cNvPr id="12" name="TextBox 12"/>
            <p:cNvSpPr txBox="1"/>
            <p:nvPr/>
          </p:nvSpPr>
          <p:spPr>
            <a:xfrm>
              <a:off x="0" y="-19050"/>
              <a:ext cx="2254321" cy="1230015"/>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4579702"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509618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612661"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612914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6645620" y="2897384"/>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579702" y="3568599"/>
            <a:ext cx="10223493" cy="4782858"/>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The Certificate of Road Test is a crucial document in the trucking industry that certifies a commercial vehicle driver has successfully completed a road test and demonstrated the ability to operate a commercial vehicle safely and competently. This certificate is mandated by the Department of Transportation (DOT) under Federal Motor Carrier Safety Regulations (FMCSR), specifically part 391.31.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50951" y="5580217"/>
            <a:ext cx="13208954" cy="0"/>
          </a:xfrm>
          <a:prstGeom prst="line">
            <a:avLst/>
          </a:prstGeom>
          <a:ln w="66675" cap="flat">
            <a:solidFill>
              <a:srgbClr val="520000"/>
            </a:solidFill>
            <a:prstDash val="solid"/>
            <a:headEnd type="none" w="sm" len="sm"/>
            <a:tailEnd type="none" w="sm" len="sm"/>
          </a:ln>
        </p:spPr>
      </p:sp>
      <p:sp>
        <p:nvSpPr>
          <p:cNvPr id="3" name="AutoShape 3"/>
          <p:cNvSpPr/>
          <p:nvPr/>
        </p:nvSpPr>
        <p:spPr>
          <a:xfrm flipV="1">
            <a:off x="2585659" y="5239792"/>
            <a:ext cx="0" cy="762785"/>
          </a:xfrm>
          <a:prstGeom prst="line">
            <a:avLst/>
          </a:prstGeom>
          <a:ln w="66675" cap="flat">
            <a:solidFill>
              <a:srgbClr val="520000"/>
            </a:solidFill>
            <a:prstDash val="solid"/>
            <a:headEnd type="none" w="sm" len="sm"/>
            <a:tailEnd type="none" w="sm" len="sm"/>
          </a:ln>
        </p:spPr>
      </p:sp>
      <p:sp>
        <p:nvSpPr>
          <p:cNvPr id="4" name="AutoShape 4"/>
          <p:cNvSpPr/>
          <p:nvPr/>
        </p:nvSpPr>
        <p:spPr>
          <a:xfrm flipV="1">
            <a:off x="9167718" y="5239792"/>
            <a:ext cx="0" cy="762785"/>
          </a:xfrm>
          <a:prstGeom prst="line">
            <a:avLst/>
          </a:prstGeom>
          <a:ln w="66675" cap="flat">
            <a:solidFill>
              <a:srgbClr val="520000"/>
            </a:solidFill>
            <a:prstDash val="solid"/>
            <a:headEnd type="none" w="sm" len="sm"/>
            <a:tailEnd type="none" w="sm" len="sm"/>
          </a:ln>
        </p:spPr>
      </p:sp>
      <p:grpSp>
        <p:nvGrpSpPr>
          <p:cNvPr id="5" name="Group 5"/>
          <p:cNvGrpSpPr/>
          <p:nvPr/>
        </p:nvGrpSpPr>
        <p:grpSpPr>
          <a:xfrm>
            <a:off x="2187769" y="4437956"/>
            <a:ext cx="801836" cy="8018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grpSp>
        <p:nvGrpSpPr>
          <p:cNvPr id="8" name="Group 8"/>
          <p:cNvGrpSpPr/>
          <p:nvPr/>
        </p:nvGrpSpPr>
        <p:grpSpPr>
          <a:xfrm>
            <a:off x="8767274" y="5941217"/>
            <a:ext cx="801836" cy="8018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11</a:t>
              </a:r>
            </a:p>
          </p:txBody>
        </p:sp>
      </p:grpSp>
      <p:grpSp>
        <p:nvGrpSpPr>
          <p:cNvPr id="11" name="Group 11"/>
          <p:cNvGrpSpPr/>
          <p:nvPr/>
        </p:nvGrpSpPr>
        <p:grpSpPr>
          <a:xfrm>
            <a:off x="3020827" y="790501"/>
            <a:ext cx="12246346" cy="1030605"/>
            <a:chOff x="0" y="0"/>
            <a:chExt cx="16328461" cy="1374140"/>
          </a:xfrm>
        </p:grpSpPr>
        <p:sp>
          <p:nvSpPr>
            <p:cNvPr id="12" name="TextBox 12"/>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13" name="TextBox 13"/>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0" y="0"/>
            <a:ext cx="16192500" cy="172508"/>
            <a:chOff x="0" y="0"/>
            <a:chExt cx="4264691" cy="45434"/>
          </a:xfrm>
        </p:grpSpPr>
        <p:sp>
          <p:nvSpPr>
            <p:cNvPr id="18" name="Freeform 1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9" name="TextBox 19"/>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0" name="AutoShape 20"/>
          <p:cNvSpPr/>
          <p:nvPr/>
        </p:nvSpPr>
        <p:spPr>
          <a:xfrm flipV="1">
            <a:off x="4752199" y="5308184"/>
            <a:ext cx="0" cy="762785"/>
          </a:xfrm>
          <a:prstGeom prst="line">
            <a:avLst/>
          </a:prstGeom>
          <a:ln w="66675" cap="flat">
            <a:solidFill>
              <a:srgbClr val="520000"/>
            </a:solidFill>
            <a:prstDash val="solid"/>
            <a:headEnd type="none" w="sm" len="sm"/>
            <a:tailEnd type="none" w="sm" len="sm"/>
          </a:ln>
        </p:spPr>
      </p:sp>
      <p:grpSp>
        <p:nvGrpSpPr>
          <p:cNvPr id="21" name="Group 21"/>
          <p:cNvGrpSpPr/>
          <p:nvPr/>
        </p:nvGrpSpPr>
        <p:grpSpPr>
          <a:xfrm>
            <a:off x="4352606" y="6002577"/>
            <a:ext cx="801836" cy="8018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sp>
        <p:nvSpPr>
          <p:cNvPr id="24" name="AutoShape 24"/>
          <p:cNvSpPr/>
          <p:nvPr/>
        </p:nvSpPr>
        <p:spPr>
          <a:xfrm flipV="1">
            <a:off x="15759431" y="5221173"/>
            <a:ext cx="0" cy="762785"/>
          </a:xfrm>
          <a:prstGeom prst="line">
            <a:avLst/>
          </a:prstGeom>
          <a:ln w="66675" cap="flat">
            <a:solidFill>
              <a:srgbClr val="520000"/>
            </a:solidFill>
            <a:prstDash val="solid"/>
            <a:headEnd type="none" w="sm" len="sm"/>
            <a:tailEnd type="none" w="sm" len="sm"/>
          </a:ln>
        </p:spPr>
      </p:sp>
      <p:grpSp>
        <p:nvGrpSpPr>
          <p:cNvPr id="25" name="Group 25"/>
          <p:cNvGrpSpPr/>
          <p:nvPr/>
        </p:nvGrpSpPr>
        <p:grpSpPr>
          <a:xfrm>
            <a:off x="15358987" y="4476575"/>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grpSp>
        <p:nvGrpSpPr>
          <p:cNvPr id="28" name="Group 28"/>
          <p:cNvGrpSpPr/>
          <p:nvPr/>
        </p:nvGrpSpPr>
        <p:grpSpPr>
          <a:xfrm>
            <a:off x="10996198" y="4505625"/>
            <a:ext cx="801836" cy="80183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12</a:t>
              </a:r>
            </a:p>
          </p:txBody>
        </p:sp>
      </p:grpSp>
      <p:sp>
        <p:nvSpPr>
          <p:cNvPr id="31" name="AutoShape 31"/>
          <p:cNvSpPr/>
          <p:nvPr/>
        </p:nvSpPr>
        <p:spPr>
          <a:xfrm flipV="1">
            <a:off x="11397116" y="5307461"/>
            <a:ext cx="0" cy="762785"/>
          </a:xfrm>
          <a:prstGeom prst="line">
            <a:avLst/>
          </a:prstGeom>
          <a:ln w="66675" cap="flat">
            <a:solidFill>
              <a:srgbClr val="520000"/>
            </a:solidFill>
            <a:prstDash val="solid"/>
            <a:headEnd type="none" w="sm" len="sm"/>
            <a:tailEnd type="none" w="sm" len="sm"/>
          </a:ln>
        </p:spPr>
      </p:sp>
      <p:sp>
        <p:nvSpPr>
          <p:cNvPr id="32" name="AutoShape 32"/>
          <p:cNvSpPr/>
          <p:nvPr/>
        </p:nvSpPr>
        <p:spPr>
          <a:xfrm flipV="1">
            <a:off x="13651913" y="5230267"/>
            <a:ext cx="0" cy="762785"/>
          </a:xfrm>
          <a:prstGeom prst="line">
            <a:avLst/>
          </a:prstGeom>
          <a:ln w="66675" cap="flat">
            <a:solidFill>
              <a:srgbClr val="520000"/>
            </a:solidFill>
            <a:prstDash val="solid"/>
            <a:headEnd type="none" w="sm" len="sm"/>
            <a:tailEnd type="none" w="sm" len="sm"/>
          </a:ln>
        </p:spPr>
      </p:sp>
      <p:grpSp>
        <p:nvGrpSpPr>
          <p:cNvPr id="33" name="Group 33"/>
          <p:cNvGrpSpPr/>
          <p:nvPr/>
        </p:nvGrpSpPr>
        <p:grpSpPr>
          <a:xfrm>
            <a:off x="13251469" y="5931692"/>
            <a:ext cx="801836" cy="8018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sp>
        <p:nvSpPr>
          <p:cNvPr id="36" name="TextBox 36"/>
          <p:cNvSpPr txBox="1"/>
          <p:nvPr/>
        </p:nvSpPr>
        <p:spPr>
          <a:xfrm>
            <a:off x="10220435" y="6431721"/>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Training Report</a:t>
            </a:r>
          </a:p>
        </p:txBody>
      </p:sp>
      <p:sp>
        <p:nvSpPr>
          <p:cNvPr id="37" name="TextBox 37"/>
          <p:cNvSpPr txBox="1"/>
          <p:nvPr/>
        </p:nvSpPr>
        <p:spPr>
          <a:xfrm>
            <a:off x="5039285" y="6522015"/>
            <a:ext cx="3939249" cy="1466850"/>
          </a:xfrm>
          <a:prstGeom prst="rect">
            <a:avLst/>
          </a:prstGeom>
        </p:spPr>
        <p:txBody>
          <a:bodyPr lIns="0" tIns="0" rIns="0" bIns="0" rtlCol="0" anchor="t">
            <a:spAutoFit/>
          </a:bodyPr>
          <a:lstStyle/>
          <a:p>
            <a:pPr algn="ctr">
              <a:lnSpc>
                <a:spcPts val="5999"/>
              </a:lnSpc>
            </a:pPr>
            <a:r>
              <a:rPr lang="en-US" sz="3999" spc="119">
                <a:solidFill>
                  <a:srgbClr val="FFFFFF"/>
                </a:solidFill>
                <a:latin typeface="Aileron"/>
                <a:ea typeface="Aileron"/>
                <a:cs typeface="Aileron"/>
                <a:sym typeface="Aileron"/>
              </a:rPr>
              <a:t>Drug &amp; Alcohol </a:t>
            </a:r>
          </a:p>
          <a:p>
            <a:pPr algn="ctr">
              <a:lnSpc>
                <a:spcPts val="5999"/>
              </a:lnSpc>
            </a:pPr>
            <a:r>
              <a:rPr lang="en-US" sz="3999" spc="119">
                <a:solidFill>
                  <a:srgbClr val="FFFFFF"/>
                </a:solidFill>
                <a:latin typeface="Aileron"/>
                <a:ea typeface="Aileron"/>
                <a:cs typeface="Aileron"/>
                <a:sym typeface="Aileron"/>
              </a:rPr>
              <a:t>Policy</a:t>
            </a:r>
          </a:p>
        </p:txBody>
      </p:sp>
      <p:sp>
        <p:nvSpPr>
          <p:cNvPr id="38" name="TextBox 38"/>
          <p:cNvSpPr txBox="1"/>
          <p:nvPr/>
        </p:nvSpPr>
        <p:spPr>
          <a:xfrm>
            <a:off x="12306952" y="4409602"/>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Safety History Records Request</a:t>
            </a:r>
          </a:p>
        </p:txBody>
      </p:sp>
      <p:sp>
        <p:nvSpPr>
          <p:cNvPr id="39" name="TextBox 39"/>
          <p:cNvSpPr txBox="1"/>
          <p:nvPr/>
        </p:nvSpPr>
        <p:spPr>
          <a:xfrm>
            <a:off x="7796986" y="4115642"/>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Application for Employment</a:t>
            </a:r>
          </a:p>
        </p:txBody>
      </p:sp>
      <p:sp>
        <p:nvSpPr>
          <p:cNvPr id="40" name="TextBox 40"/>
          <p:cNvSpPr txBox="1"/>
          <p:nvPr/>
        </p:nvSpPr>
        <p:spPr>
          <a:xfrm>
            <a:off x="14490616" y="6469667"/>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Contracts</a:t>
            </a:r>
          </a:p>
        </p:txBody>
      </p:sp>
      <p:sp>
        <p:nvSpPr>
          <p:cNvPr id="41" name="TextBox 41"/>
          <p:cNvSpPr txBox="1"/>
          <p:nvPr/>
        </p:nvSpPr>
        <p:spPr>
          <a:xfrm>
            <a:off x="1373935" y="6301983"/>
            <a:ext cx="2423449"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Previous Employment Verification</a:t>
            </a:r>
          </a:p>
        </p:txBody>
      </p:sp>
      <p:sp>
        <p:nvSpPr>
          <p:cNvPr id="42" name="TextBox 42"/>
          <p:cNvSpPr txBox="1"/>
          <p:nvPr/>
        </p:nvSpPr>
        <p:spPr>
          <a:xfrm>
            <a:off x="3165983" y="4047111"/>
            <a:ext cx="3175081"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Certificate</a:t>
            </a:r>
          </a:p>
          <a:p>
            <a:pPr algn="ctr">
              <a:lnSpc>
                <a:spcPts val="3000"/>
              </a:lnSpc>
            </a:pPr>
            <a:r>
              <a:rPr lang="en-US" sz="2000" spc="60">
                <a:solidFill>
                  <a:srgbClr val="A3A190"/>
                </a:solidFill>
                <a:latin typeface="Aileron"/>
                <a:ea typeface="Aileron"/>
                <a:cs typeface="Aileron"/>
                <a:sym typeface="Aileron"/>
              </a:rPr>
              <a:t>of Road Test</a:t>
            </a:r>
          </a:p>
        </p:txBody>
      </p:sp>
      <p:sp>
        <p:nvSpPr>
          <p:cNvPr id="43" name="AutoShape 43"/>
          <p:cNvSpPr/>
          <p:nvPr/>
        </p:nvSpPr>
        <p:spPr>
          <a:xfrm flipH="1" flipV="1">
            <a:off x="6856015" y="4981851"/>
            <a:ext cx="6950" cy="1346783"/>
          </a:xfrm>
          <a:prstGeom prst="line">
            <a:avLst/>
          </a:prstGeom>
          <a:ln w="114300" cap="flat">
            <a:solidFill>
              <a:srgbClr val="FF001B"/>
            </a:solidFill>
            <a:prstDash val="solid"/>
            <a:headEnd type="none" w="sm" len="sm"/>
            <a:tailEnd type="none" w="sm" len="sm"/>
          </a:ln>
        </p:spPr>
      </p:sp>
      <p:grpSp>
        <p:nvGrpSpPr>
          <p:cNvPr id="44" name="Group 44"/>
          <p:cNvGrpSpPr/>
          <p:nvPr/>
        </p:nvGrpSpPr>
        <p:grpSpPr>
          <a:xfrm>
            <a:off x="5920402" y="3270242"/>
            <a:ext cx="1871225" cy="18712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7" name="TextBox 47"/>
          <p:cNvSpPr txBox="1"/>
          <p:nvPr/>
        </p:nvSpPr>
        <p:spPr>
          <a:xfrm>
            <a:off x="6350274" y="3532193"/>
            <a:ext cx="1011481"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A282A"/>
        </a:solidFill>
        <a:effectLst/>
      </p:bgPr>
    </p:bg>
    <p:spTree>
      <p:nvGrpSpPr>
        <p:cNvPr id="1" name=""/>
        <p:cNvGrpSpPr/>
        <p:nvPr/>
      </p:nvGrpSpPr>
      <p:grpSpPr>
        <a:xfrm>
          <a:off x="0" y="0"/>
          <a:ext cx="0" cy="0"/>
          <a:chOff x="0" y="0"/>
          <a:chExt cx="0" cy="0"/>
        </a:xfrm>
      </p:grpSpPr>
      <p:sp>
        <p:nvSpPr>
          <p:cNvPr id="2" name="Freeform 2"/>
          <p:cNvSpPr/>
          <p:nvPr/>
        </p:nvSpPr>
        <p:spPr>
          <a:xfrm flipV="1">
            <a:off x="-3063599" y="-3995258"/>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78544" y="333281"/>
            <a:ext cx="3703085" cy="874618"/>
            <a:chOff x="0" y="0"/>
            <a:chExt cx="4937448" cy="1166158"/>
          </a:xfrm>
        </p:grpSpPr>
        <p:sp>
          <p:nvSpPr>
            <p:cNvPr id="4" name="Freeform 4"/>
            <p:cNvSpPr/>
            <p:nvPr/>
          </p:nvSpPr>
          <p:spPr>
            <a:xfrm>
              <a:off x="0" y="0"/>
              <a:ext cx="1016527" cy="1084295"/>
            </a:xfrm>
            <a:custGeom>
              <a:avLst/>
              <a:gdLst/>
              <a:ahLst/>
              <a:cxnLst/>
              <a:rect l="l" t="t" r="r" b="b"/>
              <a:pathLst>
                <a:path w="1016527" h="1084295">
                  <a:moveTo>
                    <a:pt x="0" y="0"/>
                  </a:moveTo>
                  <a:lnTo>
                    <a:pt x="1016527" y="0"/>
                  </a:lnTo>
                  <a:lnTo>
                    <a:pt x="1016527" y="1084295"/>
                  </a:lnTo>
                  <a:lnTo>
                    <a:pt x="0" y="1084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50622" y="136217"/>
              <a:ext cx="3786826"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3804771" y="1085850"/>
            <a:ext cx="10789210" cy="857250"/>
          </a:xfrm>
          <a:prstGeom prst="rect">
            <a:avLst/>
          </a:prstGeom>
        </p:spPr>
        <p:txBody>
          <a:bodyPr lIns="0" tIns="0" rIns="0" bIns="0" rtlCol="0" anchor="t">
            <a:spAutoFit/>
          </a:bodyPr>
          <a:lstStyle/>
          <a:p>
            <a:pPr algn="l">
              <a:lnSpc>
                <a:spcPts val="6600"/>
              </a:lnSpc>
            </a:pPr>
            <a:r>
              <a:rPr lang="en-US" sz="6000" b="1">
                <a:solidFill>
                  <a:srgbClr val="FF001B"/>
                </a:solidFill>
                <a:latin typeface="Garet Bold"/>
                <a:ea typeface="Garet Bold"/>
                <a:cs typeface="Garet Bold"/>
                <a:sym typeface="Garet Bold"/>
              </a:rPr>
              <a:t>DRUG  &amp; ALCOHOL</a:t>
            </a:r>
            <a:r>
              <a:rPr lang="en-US" sz="6000" b="1">
                <a:solidFill>
                  <a:srgbClr val="FFFFFF"/>
                </a:solidFill>
                <a:latin typeface="Garet Bold"/>
                <a:ea typeface="Garet Bold"/>
                <a:cs typeface="Garet Bold"/>
                <a:sym typeface="Garet Bold"/>
              </a:rPr>
              <a:t> POLICY</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9" name="Freeform 9"/>
          <p:cNvSpPr/>
          <p:nvPr/>
        </p:nvSpPr>
        <p:spPr>
          <a:xfrm>
            <a:off x="-2702657" y="6486177"/>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6201733" y="9525258"/>
            <a:ext cx="6139279"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1" name="Group 11"/>
          <p:cNvGrpSpPr/>
          <p:nvPr/>
        </p:nvGrpSpPr>
        <p:grpSpPr>
          <a:xfrm>
            <a:off x="3749395" y="2585055"/>
            <a:ext cx="10899962" cy="6446437"/>
            <a:chOff x="0" y="0"/>
            <a:chExt cx="2254321" cy="1333247"/>
          </a:xfrm>
        </p:grpSpPr>
        <p:sp>
          <p:nvSpPr>
            <p:cNvPr id="12" name="Freeform 12"/>
            <p:cNvSpPr/>
            <p:nvPr/>
          </p:nvSpPr>
          <p:spPr>
            <a:xfrm>
              <a:off x="0" y="0"/>
              <a:ext cx="2254321" cy="1333247"/>
            </a:xfrm>
            <a:custGeom>
              <a:avLst/>
              <a:gdLst/>
              <a:ahLst/>
              <a:cxnLst/>
              <a:rect l="l" t="t" r="r" b="b"/>
              <a:pathLst>
                <a:path w="2254321" h="1333247">
                  <a:moveTo>
                    <a:pt x="28411" y="0"/>
                  </a:moveTo>
                  <a:lnTo>
                    <a:pt x="2225910" y="0"/>
                  </a:lnTo>
                  <a:cubicBezTo>
                    <a:pt x="2233445" y="0"/>
                    <a:pt x="2240672" y="2993"/>
                    <a:pt x="2246000" y="8321"/>
                  </a:cubicBezTo>
                  <a:cubicBezTo>
                    <a:pt x="2251328" y="13649"/>
                    <a:pt x="2254321" y="20876"/>
                    <a:pt x="2254321" y="28411"/>
                  </a:cubicBezTo>
                  <a:lnTo>
                    <a:pt x="2254321" y="1304836"/>
                  </a:lnTo>
                  <a:cubicBezTo>
                    <a:pt x="2254321" y="1320527"/>
                    <a:pt x="2241601" y="1333247"/>
                    <a:pt x="2225910" y="1333247"/>
                  </a:cubicBezTo>
                  <a:lnTo>
                    <a:pt x="28411" y="1333247"/>
                  </a:lnTo>
                  <a:cubicBezTo>
                    <a:pt x="12720" y="1333247"/>
                    <a:pt x="0" y="1320527"/>
                    <a:pt x="0" y="1304836"/>
                  </a:cubicBezTo>
                  <a:lnTo>
                    <a:pt x="0" y="28411"/>
                  </a:lnTo>
                  <a:cubicBezTo>
                    <a:pt x="0" y="12720"/>
                    <a:pt x="12720" y="0"/>
                    <a:pt x="28411" y="0"/>
                  </a:cubicBezTo>
                  <a:close/>
                </a:path>
              </a:pathLst>
            </a:custGeom>
            <a:solidFill>
              <a:srgbClr val="737373">
                <a:alpha val="20784"/>
              </a:srgbClr>
            </a:solidFill>
          </p:spPr>
        </p:sp>
        <p:sp>
          <p:nvSpPr>
            <p:cNvPr id="13" name="TextBox 13"/>
            <p:cNvSpPr txBox="1"/>
            <p:nvPr/>
          </p:nvSpPr>
          <p:spPr>
            <a:xfrm>
              <a:off x="0" y="-19050"/>
              <a:ext cx="2254321" cy="1352297"/>
            </a:xfrm>
            <a:prstGeom prst="rect">
              <a:avLst/>
            </a:prstGeom>
          </p:spPr>
          <p:txBody>
            <a:bodyPr lIns="50800" tIns="50800" rIns="50800" bIns="50800" rtlCol="0" anchor="ctr"/>
            <a:lstStyle/>
            <a:p>
              <a:pPr algn="ctr">
                <a:lnSpc>
                  <a:spcPts val="3168"/>
                </a:lnSpc>
              </a:pPr>
              <a:endParaRPr/>
            </a:p>
          </p:txBody>
        </p:sp>
      </p:grpSp>
      <p:sp>
        <p:nvSpPr>
          <p:cNvPr id="14" name="Freeform 14"/>
          <p:cNvSpPr/>
          <p:nvPr/>
        </p:nvSpPr>
        <p:spPr>
          <a:xfrm>
            <a:off x="4181635"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4698115"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5214594"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731074" y="2827648"/>
            <a:ext cx="420187" cy="399559"/>
          </a:xfrm>
          <a:custGeom>
            <a:avLst/>
            <a:gdLst/>
            <a:ahLst/>
            <a:cxnLst/>
            <a:rect l="l" t="t" r="r" b="b"/>
            <a:pathLst>
              <a:path w="420187" h="399559">
                <a:moveTo>
                  <a:pt x="0" y="0"/>
                </a:moveTo>
                <a:lnTo>
                  <a:pt x="420186" y="0"/>
                </a:lnTo>
                <a:lnTo>
                  <a:pt x="420186"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247553"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4181635" y="3498862"/>
            <a:ext cx="10223493" cy="5316562"/>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The Drug and Alcohol Policy for truck drivers is a crucial element of regulatory compliance and safety management within the trucking industry. This policy is primarily guided by regulations set forth by the Federal Motor Carrier Safety Administration (FMCSA), part of the U.S. Department of Transportation (DOT). Its primary goal is to prevent accidents and injuries resulting from the misuse of alcohol or use of controlled substances.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50951" y="5580217"/>
            <a:ext cx="13208954" cy="0"/>
          </a:xfrm>
          <a:prstGeom prst="line">
            <a:avLst/>
          </a:prstGeom>
          <a:ln w="66675" cap="flat">
            <a:solidFill>
              <a:srgbClr val="520000"/>
            </a:solidFill>
            <a:prstDash val="solid"/>
            <a:headEnd type="none" w="sm" len="sm"/>
            <a:tailEnd type="none" w="sm" len="sm"/>
          </a:ln>
        </p:spPr>
      </p:sp>
      <p:sp>
        <p:nvSpPr>
          <p:cNvPr id="3" name="AutoShape 3"/>
          <p:cNvSpPr/>
          <p:nvPr/>
        </p:nvSpPr>
        <p:spPr>
          <a:xfrm flipV="1">
            <a:off x="2585659" y="5239792"/>
            <a:ext cx="0" cy="762785"/>
          </a:xfrm>
          <a:prstGeom prst="line">
            <a:avLst/>
          </a:prstGeom>
          <a:ln w="66675" cap="flat">
            <a:solidFill>
              <a:srgbClr val="520000"/>
            </a:solidFill>
            <a:prstDash val="solid"/>
            <a:headEnd type="none" w="sm" len="sm"/>
            <a:tailEnd type="none" w="sm" len="sm"/>
          </a:ln>
        </p:spPr>
      </p:sp>
      <p:sp>
        <p:nvSpPr>
          <p:cNvPr id="4" name="AutoShape 4"/>
          <p:cNvSpPr/>
          <p:nvPr/>
        </p:nvSpPr>
        <p:spPr>
          <a:xfrm flipV="1">
            <a:off x="6878525" y="5239792"/>
            <a:ext cx="0" cy="762785"/>
          </a:xfrm>
          <a:prstGeom prst="line">
            <a:avLst/>
          </a:prstGeom>
          <a:ln w="66675" cap="flat">
            <a:solidFill>
              <a:srgbClr val="520000"/>
            </a:solidFill>
            <a:prstDash val="solid"/>
            <a:headEnd type="none" w="sm" len="sm"/>
            <a:tailEnd type="none" w="sm" len="sm"/>
          </a:ln>
        </p:spPr>
      </p:sp>
      <p:grpSp>
        <p:nvGrpSpPr>
          <p:cNvPr id="5" name="Group 5"/>
          <p:cNvGrpSpPr/>
          <p:nvPr/>
        </p:nvGrpSpPr>
        <p:grpSpPr>
          <a:xfrm>
            <a:off x="2187769" y="4437956"/>
            <a:ext cx="801836" cy="8018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grpSp>
        <p:nvGrpSpPr>
          <p:cNvPr id="8" name="Group 8"/>
          <p:cNvGrpSpPr/>
          <p:nvPr/>
        </p:nvGrpSpPr>
        <p:grpSpPr>
          <a:xfrm>
            <a:off x="6477607" y="4506348"/>
            <a:ext cx="801836" cy="8018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10</a:t>
              </a:r>
            </a:p>
          </p:txBody>
        </p:sp>
      </p:grpSp>
      <p:grpSp>
        <p:nvGrpSpPr>
          <p:cNvPr id="11" name="Group 11"/>
          <p:cNvGrpSpPr/>
          <p:nvPr/>
        </p:nvGrpSpPr>
        <p:grpSpPr>
          <a:xfrm>
            <a:off x="3020827" y="790501"/>
            <a:ext cx="12246346" cy="1030605"/>
            <a:chOff x="0" y="0"/>
            <a:chExt cx="16328461" cy="1374140"/>
          </a:xfrm>
        </p:grpSpPr>
        <p:sp>
          <p:nvSpPr>
            <p:cNvPr id="12" name="TextBox 12"/>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13" name="TextBox 13"/>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0" y="0"/>
            <a:ext cx="16192500" cy="172508"/>
            <a:chOff x="0" y="0"/>
            <a:chExt cx="4264691" cy="45434"/>
          </a:xfrm>
        </p:grpSpPr>
        <p:sp>
          <p:nvSpPr>
            <p:cNvPr id="18" name="Freeform 1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9" name="TextBox 19"/>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0" name="AutoShape 20"/>
          <p:cNvSpPr/>
          <p:nvPr/>
        </p:nvSpPr>
        <p:spPr>
          <a:xfrm flipV="1">
            <a:off x="4752199" y="5308184"/>
            <a:ext cx="0" cy="762785"/>
          </a:xfrm>
          <a:prstGeom prst="line">
            <a:avLst/>
          </a:prstGeom>
          <a:ln w="66675" cap="flat">
            <a:solidFill>
              <a:srgbClr val="520000"/>
            </a:solidFill>
            <a:prstDash val="solid"/>
            <a:headEnd type="none" w="sm" len="sm"/>
            <a:tailEnd type="none" w="sm" len="sm"/>
          </a:ln>
        </p:spPr>
      </p:sp>
      <p:grpSp>
        <p:nvGrpSpPr>
          <p:cNvPr id="21" name="Group 21"/>
          <p:cNvGrpSpPr/>
          <p:nvPr/>
        </p:nvGrpSpPr>
        <p:grpSpPr>
          <a:xfrm>
            <a:off x="4352606" y="6002577"/>
            <a:ext cx="801836" cy="8018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sp>
        <p:nvSpPr>
          <p:cNvPr id="24" name="AutoShape 24"/>
          <p:cNvSpPr/>
          <p:nvPr/>
        </p:nvSpPr>
        <p:spPr>
          <a:xfrm flipV="1">
            <a:off x="15759431" y="5221173"/>
            <a:ext cx="0" cy="762785"/>
          </a:xfrm>
          <a:prstGeom prst="line">
            <a:avLst/>
          </a:prstGeom>
          <a:ln w="66675" cap="flat">
            <a:solidFill>
              <a:srgbClr val="520000"/>
            </a:solidFill>
            <a:prstDash val="solid"/>
            <a:headEnd type="none" w="sm" len="sm"/>
            <a:tailEnd type="none" w="sm" len="sm"/>
          </a:ln>
        </p:spPr>
      </p:sp>
      <p:grpSp>
        <p:nvGrpSpPr>
          <p:cNvPr id="25" name="Group 25"/>
          <p:cNvGrpSpPr/>
          <p:nvPr/>
        </p:nvGrpSpPr>
        <p:grpSpPr>
          <a:xfrm>
            <a:off x="15358987" y="4476575"/>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grpSp>
        <p:nvGrpSpPr>
          <p:cNvPr id="28" name="Group 28"/>
          <p:cNvGrpSpPr/>
          <p:nvPr/>
        </p:nvGrpSpPr>
        <p:grpSpPr>
          <a:xfrm>
            <a:off x="10996198" y="4505625"/>
            <a:ext cx="801836" cy="80183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12</a:t>
              </a:r>
            </a:p>
          </p:txBody>
        </p:sp>
      </p:grpSp>
      <p:sp>
        <p:nvSpPr>
          <p:cNvPr id="31" name="AutoShape 31"/>
          <p:cNvSpPr/>
          <p:nvPr/>
        </p:nvSpPr>
        <p:spPr>
          <a:xfrm flipV="1">
            <a:off x="11397116" y="5307461"/>
            <a:ext cx="0" cy="762785"/>
          </a:xfrm>
          <a:prstGeom prst="line">
            <a:avLst/>
          </a:prstGeom>
          <a:ln w="66675" cap="flat">
            <a:solidFill>
              <a:srgbClr val="520000"/>
            </a:solidFill>
            <a:prstDash val="solid"/>
            <a:headEnd type="none" w="sm" len="sm"/>
            <a:tailEnd type="none" w="sm" len="sm"/>
          </a:ln>
        </p:spPr>
      </p:sp>
      <p:sp>
        <p:nvSpPr>
          <p:cNvPr id="32" name="AutoShape 32"/>
          <p:cNvSpPr/>
          <p:nvPr/>
        </p:nvSpPr>
        <p:spPr>
          <a:xfrm flipV="1">
            <a:off x="13651913" y="5230267"/>
            <a:ext cx="0" cy="762785"/>
          </a:xfrm>
          <a:prstGeom prst="line">
            <a:avLst/>
          </a:prstGeom>
          <a:ln w="66675" cap="flat">
            <a:solidFill>
              <a:srgbClr val="520000"/>
            </a:solidFill>
            <a:prstDash val="solid"/>
            <a:headEnd type="none" w="sm" len="sm"/>
            <a:tailEnd type="none" w="sm" len="sm"/>
          </a:ln>
        </p:spPr>
      </p:sp>
      <p:grpSp>
        <p:nvGrpSpPr>
          <p:cNvPr id="33" name="Group 33"/>
          <p:cNvGrpSpPr/>
          <p:nvPr/>
        </p:nvGrpSpPr>
        <p:grpSpPr>
          <a:xfrm>
            <a:off x="13251469" y="5931692"/>
            <a:ext cx="801836" cy="8018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sp>
        <p:nvSpPr>
          <p:cNvPr id="36" name="TextBox 36"/>
          <p:cNvSpPr txBox="1"/>
          <p:nvPr/>
        </p:nvSpPr>
        <p:spPr>
          <a:xfrm>
            <a:off x="10220435" y="6431721"/>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Training Report</a:t>
            </a:r>
          </a:p>
        </p:txBody>
      </p:sp>
      <p:sp>
        <p:nvSpPr>
          <p:cNvPr id="37" name="TextBox 37"/>
          <p:cNvSpPr txBox="1"/>
          <p:nvPr/>
        </p:nvSpPr>
        <p:spPr>
          <a:xfrm>
            <a:off x="4893340" y="6492483"/>
            <a:ext cx="3939249"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Drug &amp; Alcohol </a:t>
            </a:r>
          </a:p>
          <a:p>
            <a:pPr algn="ctr">
              <a:lnSpc>
                <a:spcPts val="3000"/>
              </a:lnSpc>
            </a:pPr>
            <a:r>
              <a:rPr lang="en-US" sz="2000" spc="60">
                <a:solidFill>
                  <a:srgbClr val="A3A190"/>
                </a:solidFill>
                <a:latin typeface="Aileron"/>
                <a:ea typeface="Aileron"/>
                <a:cs typeface="Aileron"/>
                <a:sym typeface="Aileron"/>
              </a:rPr>
              <a:t>Policy</a:t>
            </a:r>
          </a:p>
        </p:txBody>
      </p:sp>
      <p:sp>
        <p:nvSpPr>
          <p:cNvPr id="38" name="TextBox 38"/>
          <p:cNvSpPr txBox="1"/>
          <p:nvPr/>
        </p:nvSpPr>
        <p:spPr>
          <a:xfrm>
            <a:off x="12306952" y="4409602"/>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Safety History Records Request</a:t>
            </a:r>
          </a:p>
        </p:txBody>
      </p:sp>
      <p:sp>
        <p:nvSpPr>
          <p:cNvPr id="39" name="TextBox 39"/>
          <p:cNvSpPr txBox="1"/>
          <p:nvPr/>
        </p:nvSpPr>
        <p:spPr>
          <a:xfrm>
            <a:off x="7174924" y="3304161"/>
            <a:ext cx="3698396" cy="1495425"/>
          </a:xfrm>
          <a:prstGeom prst="rect">
            <a:avLst/>
          </a:prstGeom>
        </p:spPr>
        <p:txBody>
          <a:bodyPr lIns="0" tIns="0" rIns="0" bIns="0" rtlCol="0" anchor="t">
            <a:spAutoFit/>
          </a:bodyPr>
          <a:lstStyle/>
          <a:p>
            <a:pPr algn="ctr">
              <a:lnSpc>
                <a:spcPts val="6000"/>
              </a:lnSpc>
            </a:pPr>
            <a:r>
              <a:rPr lang="en-US" sz="4000" spc="120">
                <a:solidFill>
                  <a:srgbClr val="FFFFFF"/>
                </a:solidFill>
                <a:latin typeface="Aileron"/>
                <a:ea typeface="Aileron"/>
                <a:cs typeface="Aileron"/>
                <a:sym typeface="Aileron"/>
              </a:rPr>
              <a:t>Application for Employment</a:t>
            </a:r>
          </a:p>
        </p:txBody>
      </p:sp>
      <p:sp>
        <p:nvSpPr>
          <p:cNvPr id="40" name="TextBox 40"/>
          <p:cNvSpPr txBox="1"/>
          <p:nvPr/>
        </p:nvSpPr>
        <p:spPr>
          <a:xfrm>
            <a:off x="14490616" y="6469667"/>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Contracts</a:t>
            </a:r>
          </a:p>
        </p:txBody>
      </p:sp>
      <p:sp>
        <p:nvSpPr>
          <p:cNvPr id="41" name="TextBox 41"/>
          <p:cNvSpPr txBox="1"/>
          <p:nvPr/>
        </p:nvSpPr>
        <p:spPr>
          <a:xfrm>
            <a:off x="1373935" y="6301983"/>
            <a:ext cx="2423449"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Previous Employment Verification</a:t>
            </a:r>
          </a:p>
        </p:txBody>
      </p:sp>
      <p:sp>
        <p:nvSpPr>
          <p:cNvPr id="42" name="TextBox 42"/>
          <p:cNvSpPr txBox="1"/>
          <p:nvPr/>
        </p:nvSpPr>
        <p:spPr>
          <a:xfrm>
            <a:off x="3165983" y="4047111"/>
            <a:ext cx="3175081"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Certificate</a:t>
            </a:r>
          </a:p>
          <a:p>
            <a:pPr algn="ctr">
              <a:lnSpc>
                <a:spcPts val="3000"/>
              </a:lnSpc>
            </a:pPr>
            <a:r>
              <a:rPr lang="en-US" sz="2000" spc="60">
                <a:solidFill>
                  <a:srgbClr val="A3A190"/>
                </a:solidFill>
                <a:latin typeface="Aileron"/>
                <a:ea typeface="Aileron"/>
                <a:cs typeface="Aileron"/>
                <a:sym typeface="Aileron"/>
              </a:rPr>
              <a:t>of Road Test</a:t>
            </a:r>
          </a:p>
        </p:txBody>
      </p:sp>
      <p:sp>
        <p:nvSpPr>
          <p:cNvPr id="43" name="AutoShape 43"/>
          <p:cNvSpPr/>
          <p:nvPr/>
        </p:nvSpPr>
        <p:spPr>
          <a:xfrm flipH="1" flipV="1">
            <a:off x="9184285" y="5021580"/>
            <a:ext cx="6950" cy="1346783"/>
          </a:xfrm>
          <a:prstGeom prst="line">
            <a:avLst/>
          </a:prstGeom>
          <a:ln w="114300" cap="flat">
            <a:solidFill>
              <a:srgbClr val="FF001B"/>
            </a:solidFill>
            <a:prstDash val="solid"/>
            <a:headEnd type="none" w="sm" len="sm"/>
            <a:tailEnd type="none" w="sm" len="sm"/>
          </a:ln>
        </p:spPr>
      </p:sp>
      <p:grpSp>
        <p:nvGrpSpPr>
          <p:cNvPr id="44" name="Group 44"/>
          <p:cNvGrpSpPr/>
          <p:nvPr/>
        </p:nvGrpSpPr>
        <p:grpSpPr>
          <a:xfrm>
            <a:off x="8248673" y="6232680"/>
            <a:ext cx="1871225" cy="18712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7" name="TextBox 47"/>
          <p:cNvSpPr txBox="1"/>
          <p:nvPr/>
        </p:nvSpPr>
        <p:spPr>
          <a:xfrm>
            <a:off x="8830192" y="6494631"/>
            <a:ext cx="708186"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50951" y="5580217"/>
            <a:ext cx="13208954" cy="0"/>
          </a:xfrm>
          <a:prstGeom prst="line">
            <a:avLst/>
          </a:prstGeom>
          <a:ln w="66675" cap="flat">
            <a:solidFill>
              <a:srgbClr val="520000"/>
            </a:solidFill>
            <a:prstDash val="solid"/>
            <a:headEnd type="none" w="sm" len="sm"/>
            <a:tailEnd type="none" w="sm" len="sm"/>
          </a:ln>
        </p:spPr>
      </p:sp>
      <p:sp>
        <p:nvSpPr>
          <p:cNvPr id="3" name="AutoShape 3"/>
          <p:cNvSpPr/>
          <p:nvPr/>
        </p:nvSpPr>
        <p:spPr>
          <a:xfrm flipV="1">
            <a:off x="2585659" y="5239792"/>
            <a:ext cx="0" cy="762785"/>
          </a:xfrm>
          <a:prstGeom prst="line">
            <a:avLst/>
          </a:prstGeom>
          <a:ln w="66675" cap="flat">
            <a:solidFill>
              <a:srgbClr val="520000"/>
            </a:solidFill>
            <a:prstDash val="solid"/>
            <a:headEnd type="none" w="sm" len="sm"/>
            <a:tailEnd type="none" w="sm" len="sm"/>
          </a:ln>
        </p:spPr>
      </p:sp>
      <p:sp>
        <p:nvSpPr>
          <p:cNvPr id="4" name="AutoShape 4"/>
          <p:cNvSpPr/>
          <p:nvPr/>
        </p:nvSpPr>
        <p:spPr>
          <a:xfrm flipV="1">
            <a:off x="6878525" y="5239792"/>
            <a:ext cx="0" cy="762785"/>
          </a:xfrm>
          <a:prstGeom prst="line">
            <a:avLst/>
          </a:prstGeom>
          <a:ln w="66675" cap="flat">
            <a:solidFill>
              <a:srgbClr val="520000"/>
            </a:solidFill>
            <a:prstDash val="solid"/>
            <a:headEnd type="none" w="sm" len="sm"/>
            <a:tailEnd type="none" w="sm" len="sm"/>
          </a:ln>
        </p:spPr>
      </p:sp>
      <p:grpSp>
        <p:nvGrpSpPr>
          <p:cNvPr id="5" name="Group 5"/>
          <p:cNvGrpSpPr/>
          <p:nvPr/>
        </p:nvGrpSpPr>
        <p:grpSpPr>
          <a:xfrm>
            <a:off x="2187769" y="4437956"/>
            <a:ext cx="801836" cy="8018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grpSp>
        <p:nvGrpSpPr>
          <p:cNvPr id="8" name="Group 8"/>
          <p:cNvGrpSpPr/>
          <p:nvPr/>
        </p:nvGrpSpPr>
        <p:grpSpPr>
          <a:xfrm>
            <a:off x="6477607" y="4506348"/>
            <a:ext cx="801836" cy="8018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10</a:t>
              </a:r>
            </a:p>
          </p:txBody>
        </p:sp>
      </p:grpSp>
      <p:grpSp>
        <p:nvGrpSpPr>
          <p:cNvPr id="11" name="Group 11"/>
          <p:cNvGrpSpPr/>
          <p:nvPr/>
        </p:nvGrpSpPr>
        <p:grpSpPr>
          <a:xfrm>
            <a:off x="3020827" y="790501"/>
            <a:ext cx="12246346" cy="1030605"/>
            <a:chOff x="0" y="0"/>
            <a:chExt cx="16328461" cy="1374140"/>
          </a:xfrm>
        </p:grpSpPr>
        <p:sp>
          <p:nvSpPr>
            <p:cNvPr id="12" name="TextBox 12"/>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13" name="TextBox 13"/>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0" y="0"/>
            <a:ext cx="16192500" cy="172508"/>
            <a:chOff x="0" y="0"/>
            <a:chExt cx="4264691" cy="45434"/>
          </a:xfrm>
        </p:grpSpPr>
        <p:sp>
          <p:nvSpPr>
            <p:cNvPr id="18" name="Freeform 1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9" name="TextBox 19"/>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0" name="AutoShape 20"/>
          <p:cNvSpPr/>
          <p:nvPr/>
        </p:nvSpPr>
        <p:spPr>
          <a:xfrm flipV="1">
            <a:off x="4752199" y="5308184"/>
            <a:ext cx="0" cy="762785"/>
          </a:xfrm>
          <a:prstGeom prst="line">
            <a:avLst/>
          </a:prstGeom>
          <a:ln w="66675" cap="flat">
            <a:solidFill>
              <a:srgbClr val="520000"/>
            </a:solidFill>
            <a:prstDash val="solid"/>
            <a:headEnd type="none" w="sm" len="sm"/>
            <a:tailEnd type="none" w="sm" len="sm"/>
          </a:ln>
        </p:spPr>
      </p:sp>
      <p:grpSp>
        <p:nvGrpSpPr>
          <p:cNvPr id="21" name="Group 21"/>
          <p:cNvGrpSpPr/>
          <p:nvPr/>
        </p:nvGrpSpPr>
        <p:grpSpPr>
          <a:xfrm>
            <a:off x="4352606" y="6002577"/>
            <a:ext cx="801836" cy="8018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sp>
        <p:nvSpPr>
          <p:cNvPr id="24" name="AutoShape 24"/>
          <p:cNvSpPr/>
          <p:nvPr/>
        </p:nvSpPr>
        <p:spPr>
          <a:xfrm flipV="1">
            <a:off x="15759431" y="5221173"/>
            <a:ext cx="0" cy="762785"/>
          </a:xfrm>
          <a:prstGeom prst="line">
            <a:avLst/>
          </a:prstGeom>
          <a:ln w="66675" cap="flat">
            <a:solidFill>
              <a:srgbClr val="520000"/>
            </a:solidFill>
            <a:prstDash val="solid"/>
            <a:headEnd type="none" w="sm" len="sm"/>
            <a:tailEnd type="none" w="sm" len="sm"/>
          </a:ln>
        </p:spPr>
      </p:sp>
      <p:grpSp>
        <p:nvGrpSpPr>
          <p:cNvPr id="25" name="Group 25"/>
          <p:cNvGrpSpPr/>
          <p:nvPr/>
        </p:nvGrpSpPr>
        <p:grpSpPr>
          <a:xfrm>
            <a:off x="15358987" y="4476575"/>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grpSp>
        <p:nvGrpSpPr>
          <p:cNvPr id="28" name="Group 28"/>
          <p:cNvGrpSpPr/>
          <p:nvPr/>
        </p:nvGrpSpPr>
        <p:grpSpPr>
          <a:xfrm>
            <a:off x="8773842" y="6002577"/>
            <a:ext cx="801836" cy="80183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11</a:t>
              </a:r>
            </a:p>
          </p:txBody>
        </p:sp>
      </p:grpSp>
      <p:sp>
        <p:nvSpPr>
          <p:cNvPr id="31" name="AutoShape 31"/>
          <p:cNvSpPr/>
          <p:nvPr/>
        </p:nvSpPr>
        <p:spPr>
          <a:xfrm flipV="1">
            <a:off x="9174760" y="5307461"/>
            <a:ext cx="0" cy="762785"/>
          </a:xfrm>
          <a:prstGeom prst="line">
            <a:avLst/>
          </a:prstGeom>
          <a:ln w="66675" cap="flat">
            <a:solidFill>
              <a:srgbClr val="520000"/>
            </a:solidFill>
            <a:prstDash val="solid"/>
            <a:headEnd type="none" w="sm" len="sm"/>
            <a:tailEnd type="none" w="sm" len="sm"/>
          </a:ln>
        </p:spPr>
      </p:sp>
      <p:sp>
        <p:nvSpPr>
          <p:cNvPr id="32" name="AutoShape 32"/>
          <p:cNvSpPr/>
          <p:nvPr/>
        </p:nvSpPr>
        <p:spPr>
          <a:xfrm flipV="1">
            <a:off x="13651913" y="5230267"/>
            <a:ext cx="0" cy="762785"/>
          </a:xfrm>
          <a:prstGeom prst="line">
            <a:avLst/>
          </a:prstGeom>
          <a:ln w="66675" cap="flat">
            <a:solidFill>
              <a:srgbClr val="520000"/>
            </a:solidFill>
            <a:prstDash val="solid"/>
            <a:headEnd type="none" w="sm" len="sm"/>
            <a:tailEnd type="none" w="sm" len="sm"/>
          </a:ln>
        </p:spPr>
      </p:sp>
      <p:grpSp>
        <p:nvGrpSpPr>
          <p:cNvPr id="33" name="Group 33"/>
          <p:cNvGrpSpPr/>
          <p:nvPr/>
        </p:nvGrpSpPr>
        <p:grpSpPr>
          <a:xfrm>
            <a:off x="13251469" y="5931692"/>
            <a:ext cx="801836" cy="8018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sp>
        <p:nvSpPr>
          <p:cNvPr id="36" name="TextBox 36"/>
          <p:cNvSpPr txBox="1"/>
          <p:nvPr/>
        </p:nvSpPr>
        <p:spPr>
          <a:xfrm>
            <a:off x="10220435" y="6355521"/>
            <a:ext cx="2423449" cy="1676400"/>
          </a:xfrm>
          <a:prstGeom prst="rect">
            <a:avLst/>
          </a:prstGeom>
        </p:spPr>
        <p:txBody>
          <a:bodyPr lIns="0" tIns="0" rIns="0" bIns="0" rtlCol="0" anchor="t">
            <a:spAutoFit/>
          </a:bodyPr>
          <a:lstStyle/>
          <a:p>
            <a:pPr algn="ctr">
              <a:lnSpc>
                <a:spcPts val="6750"/>
              </a:lnSpc>
            </a:pPr>
            <a:r>
              <a:rPr lang="en-US" sz="4500" spc="135">
                <a:solidFill>
                  <a:srgbClr val="FFFFFF"/>
                </a:solidFill>
                <a:latin typeface="Aileron"/>
                <a:ea typeface="Aileron"/>
                <a:cs typeface="Aileron"/>
                <a:sym typeface="Aileron"/>
              </a:rPr>
              <a:t>Training Report</a:t>
            </a:r>
          </a:p>
        </p:txBody>
      </p:sp>
      <p:sp>
        <p:nvSpPr>
          <p:cNvPr id="37" name="TextBox 37"/>
          <p:cNvSpPr txBox="1"/>
          <p:nvPr/>
        </p:nvSpPr>
        <p:spPr>
          <a:xfrm>
            <a:off x="4893340" y="6492483"/>
            <a:ext cx="3939249"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Drug &amp; Alcohol </a:t>
            </a:r>
          </a:p>
          <a:p>
            <a:pPr algn="ctr">
              <a:lnSpc>
                <a:spcPts val="3000"/>
              </a:lnSpc>
            </a:pPr>
            <a:r>
              <a:rPr lang="en-US" sz="2000" spc="60">
                <a:solidFill>
                  <a:srgbClr val="A3A190"/>
                </a:solidFill>
                <a:latin typeface="Aileron"/>
                <a:ea typeface="Aileron"/>
                <a:cs typeface="Aileron"/>
                <a:sym typeface="Aileron"/>
              </a:rPr>
              <a:t>Policy</a:t>
            </a:r>
          </a:p>
        </p:txBody>
      </p:sp>
      <p:sp>
        <p:nvSpPr>
          <p:cNvPr id="38" name="TextBox 38"/>
          <p:cNvSpPr txBox="1"/>
          <p:nvPr/>
        </p:nvSpPr>
        <p:spPr>
          <a:xfrm>
            <a:off x="12360895" y="4047972"/>
            <a:ext cx="2423449" cy="722817"/>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Safety History Records Request</a:t>
            </a:r>
          </a:p>
        </p:txBody>
      </p:sp>
      <p:sp>
        <p:nvSpPr>
          <p:cNvPr id="39" name="TextBox 39"/>
          <p:cNvSpPr txBox="1"/>
          <p:nvPr/>
        </p:nvSpPr>
        <p:spPr>
          <a:xfrm>
            <a:off x="8096250" y="4047111"/>
            <a:ext cx="1849198"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Application for Employment</a:t>
            </a:r>
          </a:p>
        </p:txBody>
      </p:sp>
      <p:sp>
        <p:nvSpPr>
          <p:cNvPr id="40" name="TextBox 40"/>
          <p:cNvSpPr txBox="1"/>
          <p:nvPr/>
        </p:nvSpPr>
        <p:spPr>
          <a:xfrm>
            <a:off x="14490616" y="6469667"/>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Contracts</a:t>
            </a:r>
          </a:p>
        </p:txBody>
      </p:sp>
      <p:sp>
        <p:nvSpPr>
          <p:cNvPr id="41" name="TextBox 41"/>
          <p:cNvSpPr txBox="1"/>
          <p:nvPr/>
        </p:nvSpPr>
        <p:spPr>
          <a:xfrm>
            <a:off x="1373935" y="6301983"/>
            <a:ext cx="2423449"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Previous Employment Verification</a:t>
            </a:r>
          </a:p>
        </p:txBody>
      </p:sp>
      <p:sp>
        <p:nvSpPr>
          <p:cNvPr id="42" name="TextBox 42"/>
          <p:cNvSpPr txBox="1"/>
          <p:nvPr/>
        </p:nvSpPr>
        <p:spPr>
          <a:xfrm>
            <a:off x="3165983" y="4047111"/>
            <a:ext cx="3175081"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Certificate</a:t>
            </a:r>
          </a:p>
          <a:p>
            <a:pPr algn="ctr">
              <a:lnSpc>
                <a:spcPts val="3000"/>
              </a:lnSpc>
            </a:pPr>
            <a:r>
              <a:rPr lang="en-US" sz="2000" spc="60">
                <a:solidFill>
                  <a:srgbClr val="A3A190"/>
                </a:solidFill>
                <a:latin typeface="Aileron"/>
                <a:ea typeface="Aileron"/>
                <a:cs typeface="Aileron"/>
                <a:sym typeface="Aileron"/>
              </a:rPr>
              <a:t>of Road Test</a:t>
            </a:r>
          </a:p>
        </p:txBody>
      </p:sp>
      <p:sp>
        <p:nvSpPr>
          <p:cNvPr id="43" name="AutoShape 43"/>
          <p:cNvSpPr/>
          <p:nvPr/>
        </p:nvSpPr>
        <p:spPr>
          <a:xfrm flipH="1" flipV="1">
            <a:off x="11435216" y="4877788"/>
            <a:ext cx="6950" cy="1346783"/>
          </a:xfrm>
          <a:prstGeom prst="line">
            <a:avLst/>
          </a:prstGeom>
          <a:ln w="114300" cap="flat">
            <a:solidFill>
              <a:srgbClr val="FF001B"/>
            </a:solidFill>
            <a:prstDash val="solid"/>
            <a:headEnd type="none" w="sm" len="sm"/>
            <a:tailEnd type="none" w="sm" len="sm"/>
          </a:ln>
        </p:spPr>
      </p:sp>
      <p:grpSp>
        <p:nvGrpSpPr>
          <p:cNvPr id="44" name="Group 44"/>
          <p:cNvGrpSpPr/>
          <p:nvPr/>
        </p:nvGrpSpPr>
        <p:grpSpPr>
          <a:xfrm>
            <a:off x="10496547" y="3219376"/>
            <a:ext cx="1871225" cy="18712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7" name="TextBox 47"/>
          <p:cNvSpPr txBox="1"/>
          <p:nvPr/>
        </p:nvSpPr>
        <p:spPr>
          <a:xfrm>
            <a:off x="10927167" y="3481327"/>
            <a:ext cx="1009984"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50951" y="5580217"/>
            <a:ext cx="13208954" cy="0"/>
          </a:xfrm>
          <a:prstGeom prst="line">
            <a:avLst/>
          </a:prstGeom>
          <a:ln w="66675" cap="flat">
            <a:solidFill>
              <a:srgbClr val="520000"/>
            </a:solidFill>
            <a:prstDash val="solid"/>
            <a:headEnd type="none" w="sm" len="sm"/>
            <a:tailEnd type="none" w="sm" len="sm"/>
          </a:ln>
        </p:spPr>
      </p:sp>
      <p:sp>
        <p:nvSpPr>
          <p:cNvPr id="3" name="AutoShape 3"/>
          <p:cNvSpPr/>
          <p:nvPr/>
        </p:nvSpPr>
        <p:spPr>
          <a:xfrm flipV="1">
            <a:off x="2585659" y="5239792"/>
            <a:ext cx="0" cy="762785"/>
          </a:xfrm>
          <a:prstGeom prst="line">
            <a:avLst/>
          </a:prstGeom>
          <a:ln w="66675" cap="flat">
            <a:solidFill>
              <a:srgbClr val="520000"/>
            </a:solidFill>
            <a:prstDash val="solid"/>
            <a:headEnd type="none" w="sm" len="sm"/>
            <a:tailEnd type="none" w="sm" len="sm"/>
          </a:ln>
        </p:spPr>
      </p:sp>
      <p:sp>
        <p:nvSpPr>
          <p:cNvPr id="4" name="AutoShape 4"/>
          <p:cNvSpPr/>
          <p:nvPr/>
        </p:nvSpPr>
        <p:spPr>
          <a:xfrm flipV="1">
            <a:off x="6878525" y="5239792"/>
            <a:ext cx="0" cy="762785"/>
          </a:xfrm>
          <a:prstGeom prst="line">
            <a:avLst/>
          </a:prstGeom>
          <a:ln w="66675" cap="flat">
            <a:solidFill>
              <a:srgbClr val="520000"/>
            </a:solidFill>
            <a:prstDash val="solid"/>
            <a:headEnd type="none" w="sm" len="sm"/>
            <a:tailEnd type="none" w="sm" len="sm"/>
          </a:ln>
        </p:spPr>
      </p:sp>
      <p:grpSp>
        <p:nvGrpSpPr>
          <p:cNvPr id="5" name="Group 5"/>
          <p:cNvGrpSpPr/>
          <p:nvPr/>
        </p:nvGrpSpPr>
        <p:grpSpPr>
          <a:xfrm>
            <a:off x="2187769" y="4437956"/>
            <a:ext cx="801836" cy="8018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grpSp>
        <p:nvGrpSpPr>
          <p:cNvPr id="8" name="Group 8"/>
          <p:cNvGrpSpPr/>
          <p:nvPr/>
        </p:nvGrpSpPr>
        <p:grpSpPr>
          <a:xfrm>
            <a:off x="6477607" y="4506348"/>
            <a:ext cx="801836" cy="8018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10</a:t>
              </a:r>
            </a:p>
          </p:txBody>
        </p:sp>
      </p:grpSp>
      <p:grpSp>
        <p:nvGrpSpPr>
          <p:cNvPr id="11" name="Group 11"/>
          <p:cNvGrpSpPr/>
          <p:nvPr/>
        </p:nvGrpSpPr>
        <p:grpSpPr>
          <a:xfrm>
            <a:off x="3020827" y="790501"/>
            <a:ext cx="12246346" cy="1030605"/>
            <a:chOff x="0" y="0"/>
            <a:chExt cx="16328461" cy="1374140"/>
          </a:xfrm>
        </p:grpSpPr>
        <p:sp>
          <p:nvSpPr>
            <p:cNvPr id="12" name="TextBox 12"/>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13" name="TextBox 13"/>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0" y="0"/>
            <a:ext cx="16192500" cy="172508"/>
            <a:chOff x="0" y="0"/>
            <a:chExt cx="4264691" cy="45434"/>
          </a:xfrm>
        </p:grpSpPr>
        <p:sp>
          <p:nvSpPr>
            <p:cNvPr id="18" name="Freeform 1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9" name="TextBox 19"/>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0" name="AutoShape 20"/>
          <p:cNvSpPr/>
          <p:nvPr/>
        </p:nvSpPr>
        <p:spPr>
          <a:xfrm flipV="1">
            <a:off x="4752199" y="5308184"/>
            <a:ext cx="0" cy="762785"/>
          </a:xfrm>
          <a:prstGeom prst="line">
            <a:avLst/>
          </a:prstGeom>
          <a:ln w="66675" cap="flat">
            <a:solidFill>
              <a:srgbClr val="520000"/>
            </a:solidFill>
            <a:prstDash val="solid"/>
            <a:headEnd type="none" w="sm" len="sm"/>
            <a:tailEnd type="none" w="sm" len="sm"/>
          </a:ln>
        </p:spPr>
      </p:sp>
      <p:grpSp>
        <p:nvGrpSpPr>
          <p:cNvPr id="21" name="Group 21"/>
          <p:cNvGrpSpPr/>
          <p:nvPr/>
        </p:nvGrpSpPr>
        <p:grpSpPr>
          <a:xfrm>
            <a:off x="4352606" y="6002577"/>
            <a:ext cx="801836" cy="8018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sp>
        <p:nvSpPr>
          <p:cNvPr id="24" name="AutoShape 24"/>
          <p:cNvSpPr/>
          <p:nvPr/>
        </p:nvSpPr>
        <p:spPr>
          <a:xfrm flipV="1">
            <a:off x="15759431" y="5221173"/>
            <a:ext cx="0" cy="762785"/>
          </a:xfrm>
          <a:prstGeom prst="line">
            <a:avLst/>
          </a:prstGeom>
          <a:ln w="66675" cap="flat">
            <a:solidFill>
              <a:srgbClr val="520000"/>
            </a:solidFill>
            <a:prstDash val="solid"/>
            <a:headEnd type="none" w="sm" len="sm"/>
            <a:tailEnd type="none" w="sm" len="sm"/>
          </a:ln>
        </p:spPr>
      </p:sp>
      <p:grpSp>
        <p:nvGrpSpPr>
          <p:cNvPr id="25" name="Group 25"/>
          <p:cNvGrpSpPr/>
          <p:nvPr/>
        </p:nvGrpSpPr>
        <p:grpSpPr>
          <a:xfrm>
            <a:off x="15358987" y="4476575"/>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14</a:t>
              </a:r>
            </a:p>
          </p:txBody>
        </p:sp>
      </p:grpSp>
      <p:grpSp>
        <p:nvGrpSpPr>
          <p:cNvPr id="28" name="Group 28"/>
          <p:cNvGrpSpPr/>
          <p:nvPr/>
        </p:nvGrpSpPr>
        <p:grpSpPr>
          <a:xfrm>
            <a:off x="8773842" y="6002577"/>
            <a:ext cx="801836" cy="80183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11</a:t>
              </a:r>
            </a:p>
          </p:txBody>
        </p:sp>
      </p:grpSp>
      <p:sp>
        <p:nvSpPr>
          <p:cNvPr id="31" name="AutoShape 31"/>
          <p:cNvSpPr/>
          <p:nvPr/>
        </p:nvSpPr>
        <p:spPr>
          <a:xfrm flipV="1">
            <a:off x="9174760" y="5307461"/>
            <a:ext cx="0" cy="762785"/>
          </a:xfrm>
          <a:prstGeom prst="line">
            <a:avLst/>
          </a:prstGeom>
          <a:ln w="66675" cap="flat">
            <a:solidFill>
              <a:srgbClr val="520000"/>
            </a:solidFill>
            <a:prstDash val="solid"/>
            <a:headEnd type="none" w="sm" len="sm"/>
            <a:tailEnd type="none" w="sm" len="sm"/>
          </a:ln>
        </p:spPr>
      </p:sp>
      <p:sp>
        <p:nvSpPr>
          <p:cNvPr id="32" name="AutoShape 32"/>
          <p:cNvSpPr/>
          <p:nvPr/>
        </p:nvSpPr>
        <p:spPr>
          <a:xfrm flipV="1">
            <a:off x="11456728" y="5230267"/>
            <a:ext cx="0" cy="762785"/>
          </a:xfrm>
          <a:prstGeom prst="line">
            <a:avLst/>
          </a:prstGeom>
          <a:ln w="66675" cap="flat">
            <a:solidFill>
              <a:srgbClr val="520000"/>
            </a:solidFill>
            <a:prstDash val="solid"/>
            <a:headEnd type="none" w="sm" len="sm"/>
            <a:tailEnd type="none" w="sm" len="sm"/>
          </a:ln>
        </p:spPr>
      </p:sp>
      <p:grpSp>
        <p:nvGrpSpPr>
          <p:cNvPr id="33" name="Group 33"/>
          <p:cNvGrpSpPr/>
          <p:nvPr/>
        </p:nvGrpSpPr>
        <p:grpSpPr>
          <a:xfrm>
            <a:off x="11056284" y="4476575"/>
            <a:ext cx="801836" cy="8018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12</a:t>
              </a:r>
            </a:p>
          </p:txBody>
        </p:sp>
      </p:grpSp>
      <p:sp>
        <p:nvSpPr>
          <p:cNvPr id="36" name="TextBox 36"/>
          <p:cNvSpPr txBox="1"/>
          <p:nvPr/>
        </p:nvSpPr>
        <p:spPr>
          <a:xfrm>
            <a:off x="10245004" y="6340083"/>
            <a:ext cx="2423449" cy="371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Training Report</a:t>
            </a:r>
          </a:p>
        </p:txBody>
      </p:sp>
      <p:sp>
        <p:nvSpPr>
          <p:cNvPr id="37" name="TextBox 37"/>
          <p:cNvSpPr txBox="1"/>
          <p:nvPr/>
        </p:nvSpPr>
        <p:spPr>
          <a:xfrm>
            <a:off x="4893340" y="6492483"/>
            <a:ext cx="3939249"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Drug &amp; Alcohol </a:t>
            </a:r>
          </a:p>
          <a:p>
            <a:pPr algn="ctr">
              <a:lnSpc>
                <a:spcPts val="3000"/>
              </a:lnSpc>
            </a:pPr>
            <a:r>
              <a:rPr lang="en-US" sz="2000" spc="60">
                <a:solidFill>
                  <a:srgbClr val="A3A190"/>
                </a:solidFill>
                <a:latin typeface="Aileron"/>
                <a:ea typeface="Aileron"/>
                <a:cs typeface="Aileron"/>
                <a:sym typeface="Aileron"/>
              </a:rPr>
              <a:t>Policy</a:t>
            </a:r>
          </a:p>
        </p:txBody>
      </p:sp>
      <p:sp>
        <p:nvSpPr>
          <p:cNvPr id="38" name="TextBox 38"/>
          <p:cNvSpPr txBox="1"/>
          <p:nvPr/>
        </p:nvSpPr>
        <p:spPr>
          <a:xfrm>
            <a:off x="11456728" y="2838275"/>
            <a:ext cx="4553170" cy="1495425"/>
          </a:xfrm>
          <a:prstGeom prst="rect">
            <a:avLst/>
          </a:prstGeom>
        </p:spPr>
        <p:txBody>
          <a:bodyPr lIns="0" tIns="0" rIns="0" bIns="0" rtlCol="0" anchor="t">
            <a:spAutoFit/>
          </a:bodyPr>
          <a:lstStyle/>
          <a:p>
            <a:pPr algn="ctr">
              <a:lnSpc>
                <a:spcPts val="6000"/>
              </a:lnSpc>
            </a:pPr>
            <a:r>
              <a:rPr lang="en-US" sz="4000" spc="120">
                <a:solidFill>
                  <a:srgbClr val="FFFFFF"/>
                </a:solidFill>
                <a:latin typeface="Aileron"/>
                <a:ea typeface="Aileron"/>
                <a:cs typeface="Aileron"/>
                <a:sym typeface="Aileron"/>
              </a:rPr>
              <a:t>Safety History Records Request</a:t>
            </a:r>
          </a:p>
        </p:txBody>
      </p:sp>
      <p:sp>
        <p:nvSpPr>
          <p:cNvPr id="39" name="TextBox 39"/>
          <p:cNvSpPr txBox="1"/>
          <p:nvPr/>
        </p:nvSpPr>
        <p:spPr>
          <a:xfrm>
            <a:off x="8096250" y="4047111"/>
            <a:ext cx="1849198"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Application for Employment</a:t>
            </a:r>
          </a:p>
        </p:txBody>
      </p:sp>
      <p:sp>
        <p:nvSpPr>
          <p:cNvPr id="40" name="TextBox 40"/>
          <p:cNvSpPr txBox="1"/>
          <p:nvPr/>
        </p:nvSpPr>
        <p:spPr>
          <a:xfrm>
            <a:off x="14490616" y="6469667"/>
            <a:ext cx="2423449" cy="352038"/>
          </a:xfrm>
          <a:prstGeom prst="rect">
            <a:avLst/>
          </a:prstGeom>
        </p:spPr>
        <p:txBody>
          <a:bodyPr lIns="0" tIns="0" rIns="0" bIns="0" rtlCol="0" anchor="t">
            <a:spAutoFit/>
          </a:bodyPr>
          <a:lstStyle/>
          <a:p>
            <a:pPr algn="ctr">
              <a:lnSpc>
                <a:spcPts val="2987"/>
              </a:lnSpc>
            </a:pPr>
            <a:r>
              <a:rPr lang="en-US" sz="1991" spc="59">
                <a:solidFill>
                  <a:srgbClr val="A3A190"/>
                </a:solidFill>
                <a:latin typeface="Aileron"/>
                <a:ea typeface="Aileron"/>
                <a:cs typeface="Aileron"/>
                <a:sym typeface="Aileron"/>
              </a:rPr>
              <a:t>Contracts</a:t>
            </a:r>
          </a:p>
        </p:txBody>
      </p:sp>
      <p:sp>
        <p:nvSpPr>
          <p:cNvPr id="41" name="TextBox 41"/>
          <p:cNvSpPr txBox="1"/>
          <p:nvPr/>
        </p:nvSpPr>
        <p:spPr>
          <a:xfrm>
            <a:off x="1373935" y="6301983"/>
            <a:ext cx="2423449"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Previous Employment Verification</a:t>
            </a:r>
          </a:p>
        </p:txBody>
      </p:sp>
      <p:sp>
        <p:nvSpPr>
          <p:cNvPr id="42" name="TextBox 42"/>
          <p:cNvSpPr txBox="1"/>
          <p:nvPr/>
        </p:nvSpPr>
        <p:spPr>
          <a:xfrm>
            <a:off x="3165983" y="4047111"/>
            <a:ext cx="3175081"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Certificate</a:t>
            </a:r>
          </a:p>
          <a:p>
            <a:pPr algn="ctr">
              <a:lnSpc>
                <a:spcPts val="3000"/>
              </a:lnSpc>
            </a:pPr>
            <a:r>
              <a:rPr lang="en-US" sz="2000" spc="60">
                <a:solidFill>
                  <a:srgbClr val="A3A190"/>
                </a:solidFill>
                <a:latin typeface="Aileron"/>
                <a:ea typeface="Aileron"/>
                <a:cs typeface="Aileron"/>
                <a:sym typeface="Aileron"/>
              </a:rPr>
              <a:t>of Road Test</a:t>
            </a:r>
          </a:p>
        </p:txBody>
      </p:sp>
      <p:sp>
        <p:nvSpPr>
          <p:cNvPr id="43" name="AutoShape 43"/>
          <p:cNvSpPr/>
          <p:nvPr/>
        </p:nvSpPr>
        <p:spPr>
          <a:xfrm flipH="1" flipV="1">
            <a:off x="13866578" y="5038002"/>
            <a:ext cx="6950" cy="1346783"/>
          </a:xfrm>
          <a:prstGeom prst="line">
            <a:avLst/>
          </a:prstGeom>
          <a:ln w="114300" cap="flat">
            <a:solidFill>
              <a:srgbClr val="FF001B"/>
            </a:solidFill>
            <a:prstDash val="solid"/>
            <a:headEnd type="none" w="sm" len="sm"/>
            <a:tailEnd type="none" w="sm" len="sm"/>
          </a:ln>
        </p:spPr>
      </p:sp>
      <p:grpSp>
        <p:nvGrpSpPr>
          <p:cNvPr id="44" name="Group 44"/>
          <p:cNvGrpSpPr/>
          <p:nvPr/>
        </p:nvGrpSpPr>
        <p:grpSpPr>
          <a:xfrm>
            <a:off x="12937915" y="6232680"/>
            <a:ext cx="1871225" cy="18712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7" name="TextBox 47"/>
          <p:cNvSpPr txBox="1"/>
          <p:nvPr/>
        </p:nvSpPr>
        <p:spPr>
          <a:xfrm>
            <a:off x="13370032" y="6494631"/>
            <a:ext cx="1006992"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14771" y="5390344"/>
            <a:ext cx="13439462" cy="0"/>
          </a:xfrm>
          <a:prstGeom prst="line">
            <a:avLst/>
          </a:prstGeom>
          <a:ln w="66675" cap="flat">
            <a:solidFill>
              <a:srgbClr val="520000"/>
            </a:solidFill>
            <a:prstDash val="solid"/>
            <a:headEnd type="none" w="sm" len="sm"/>
            <a:tailEnd type="none" w="sm" len="sm"/>
          </a:ln>
        </p:spPr>
      </p:sp>
      <p:sp>
        <p:nvSpPr>
          <p:cNvPr id="3" name="TextBox 3"/>
          <p:cNvSpPr txBox="1"/>
          <p:nvPr/>
        </p:nvSpPr>
        <p:spPr>
          <a:xfrm>
            <a:off x="13290" y="5896294"/>
            <a:ext cx="4897001" cy="1466731"/>
          </a:xfrm>
          <a:prstGeom prst="rect">
            <a:avLst/>
          </a:prstGeom>
        </p:spPr>
        <p:txBody>
          <a:bodyPr lIns="0" tIns="0" rIns="0" bIns="0" rtlCol="0" anchor="t">
            <a:spAutoFit/>
          </a:bodyPr>
          <a:lstStyle/>
          <a:p>
            <a:pPr algn="ctr">
              <a:lnSpc>
                <a:spcPts val="5999"/>
              </a:lnSpc>
            </a:pPr>
            <a:r>
              <a:rPr lang="en-US" sz="3999" spc="119">
                <a:solidFill>
                  <a:srgbClr val="FFFFFF"/>
                </a:solidFill>
                <a:latin typeface="Aileron"/>
                <a:ea typeface="Aileron"/>
                <a:cs typeface="Aileron"/>
                <a:sym typeface="Aileron"/>
              </a:rPr>
              <a:t>Commercial </a:t>
            </a:r>
          </a:p>
          <a:p>
            <a:pPr algn="ctr">
              <a:lnSpc>
                <a:spcPts val="5999"/>
              </a:lnSpc>
            </a:pPr>
            <a:r>
              <a:rPr lang="en-US" sz="3999" spc="119">
                <a:solidFill>
                  <a:srgbClr val="FFFFFF"/>
                </a:solidFill>
                <a:latin typeface="Aileron"/>
                <a:ea typeface="Aileron"/>
                <a:cs typeface="Aileron"/>
                <a:sym typeface="Aileron"/>
              </a:rPr>
              <a:t>Driver’s License</a:t>
            </a:r>
          </a:p>
        </p:txBody>
      </p:sp>
      <p:sp>
        <p:nvSpPr>
          <p:cNvPr id="4" name="TextBox 4"/>
          <p:cNvSpPr txBox="1"/>
          <p:nvPr/>
        </p:nvSpPr>
        <p:spPr>
          <a:xfrm>
            <a:off x="3748343" y="4072085"/>
            <a:ext cx="2440226" cy="736498"/>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Drug Alcohol Test</a:t>
            </a:r>
          </a:p>
        </p:txBody>
      </p:sp>
      <p:sp>
        <p:nvSpPr>
          <p:cNvPr id="5" name="TextBox 5"/>
          <p:cNvSpPr txBox="1"/>
          <p:nvPr/>
        </p:nvSpPr>
        <p:spPr>
          <a:xfrm>
            <a:off x="5945992" y="6151538"/>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Inquire for State Agency for Personal Data</a:t>
            </a:r>
          </a:p>
        </p:txBody>
      </p:sp>
      <p:sp>
        <p:nvSpPr>
          <p:cNvPr id="6" name="TextBox 6"/>
          <p:cNvSpPr txBox="1"/>
          <p:nvPr/>
        </p:nvSpPr>
        <p:spPr>
          <a:xfrm>
            <a:off x="8143642" y="4276883"/>
            <a:ext cx="2438580"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MVR</a:t>
            </a:r>
          </a:p>
        </p:txBody>
      </p:sp>
      <p:sp>
        <p:nvSpPr>
          <p:cNvPr id="7" name="TextBox 7"/>
          <p:cNvSpPr txBox="1"/>
          <p:nvPr/>
        </p:nvSpPr>
        <p:spPr>
          <a:xfrm>
            <a:off x="10340468" y="6151538"/>
            <a:ext cx="2438580" cy="363404"/>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Medical Certificate</a:t>
            </a:r>
          </a:p>
        </p:txBody>
      </p:sp>
      <p:sp>
        <p:nvSpPr>
          <p:cNvPr id="8" name="TextBox 8"/>
          <p:cNvSpPr txBox="1"/>
          <p:nvPr/>
        </p:nvSpPr>
        <p:spPr>
          <a:xfrm>
            <a:off x="12538117" y="3915648"/>
            <a:ext cx="2438580" cy="736498"/>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Check Listed in National Register</a:t>
            </a:r>
          </a:p>
        </p:txBody>
      </p:sp>
      <p:sp>
        <p:nvSpPr>
          <p:cNvPr id="9" name="TextBox 9"/>
          <p:cNvSpPr txBox="1"/>
          <p:nvPr/>
        </p:nvSpPr>
        <p:spPr>
          <a:xfrm>
            <a:off x="14734943" y="6151538"/>
            <a:ext cx="2438580" cy="1109593"/>
          </a:xfrm>
          <a:prstGeom prst="rect">
            <a:avLst/>
          </a:prstGeom>
        </p:spPr>
        <p:txBody>
          <a:bodyPr lIns="0" tIns="0" rIns="0" bIns="0" rtlCol="0" anchor="t">
            <a:spAutoFit/>
          </a:bodyPr>
          <a:lstStyle/>
          <a:p>
            <a:pPr algn="ctr">
              <a:lnSpc>
                <a:spcPts val="3006"/>
              </a:lnSpc>
            </a:pPr>
            <a:r>
              <a:rPr lang="en-US" sz="2004" spc="60">
                <a:solidFill>
                  <a:srgbClr val="A3A190"/>
                </a:solidFill>
                <a:latin typeface="Aileron"/>
                <a:ea typeface="Aileron"/>
                <a:cs typeface="Aileron"/>
                <a:sym typeface="Aileron"/>
              </a:rPr>
              <a:t>Pre Employment Testing Notification and Consent</a:t>
            </a:r>
          </a:p>
        </p:txBody>
      </p:sp>
      <p:grpSp>
        <p:nvGrpSpPr>
          <p:cNvPr id="10" name="Group 10"/>
          <p:cNvGrpSpPr/>
          <p:nvPr/>
        </p:nvGrpSpPr>
        <p:grpSpPr>
          <a:xfrm>
            <a:off x="3020827" y="790501"/>
            <a:ext cx="12246346" cy="1030605"/>
            <a:chOff x="0" y="0"/>
            <a:chExt cx="16328461" cy="1374140"/>
          </a:xfrm>
        </p:grpSpPr>
        <p:sp>
          <p:nvSpPr>
            <p:cNvPr id="11" name="TextBox 11"/>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Checklist Company File</a:t>
              </a:r>
            </a:p>
          </p:txBody>
        </p:sp>
        <p:sp>
          <p:nvSpPr>
            <p:cNvPr id="12" name="TextBox 12"/>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3" name="Group 13"/>
          <p:cNvGrpSpPr/>
          <p:nvPr/>
        </p:nvGrpSpPr>
        <p:grpSpPr>
          <a:xfrm>
            <a:off x="16192500" y="10137246"/>
            <a:ext cx="2283181" cy="167947"/>
            <a:chOff x="0" y="0"/>
            <a:chExt cx="601332" cy="44233"/>
          </a:xfrm>
        </p:grpSpPr>
        <p:sp>
          <p:nvSpPr>
            <p:cNvPr id="14" name="Freeform 1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5" name="TextBox 15"/>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6" name="Group 16"/>
          <p:cNvGrpSpPr/>
          <p:nvPr/>
        </p:nvGrpSpPr>
        <p:grpSpPr>
          <a:xfrm>
            <a:off x="0" y="0"/>
            <a:ext cx="16192500" cy="172508"/>
            <a:chOff x="0" y="0"/>
            <a:chExt cx="4264691" cy="45434"/>
          </a:xfrm>
        </p:grpSpPr>
        <p:sp>
          <p:nvSpPr>
            <p:cNvPr id="17" name="Freeform 1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8" name="TextBox 1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9" name="AutoShape 19"/>
          <p:cNvSpPr/>
          <p:nvPr/>
        </p:nvSpPr>
        <p:spPr>
          <a:xfrm flipV="1">
            <a:off x="4967603" y="5049918"/>
            <a:ext cx="0" cy="762785"/>
          </a:xfrm>
          <a:prstGeom prst="line">
            <a:avLst/>
          </a:prstGeom>
          <a:ln w="66675" cap="flat">
            <a:solidFill>
              <a:srgbClr val="520000"/>
            </a:solidFill>
            <a:prstDash val="solid"/>
            <a:headEnd type="none" w="sm" len="sm"/>
            <a:tailEnd type="none" w="sm" len="sm"/>
          </a:ln>
        </p:spPr>
      </p:sp>
      <p:sp>
        <p:nvSpPr>
          <p:cNvPr id="20" name="AutoShape 20"/>
          <p:cNvSpPr/>
          <p:nvPr/>
        </p:nvSpPr>
        <p:spPr>
          <a:xfrm flipV="1">
            <a:off x="7164399" y="5049918"/>
            <a:ext cx="0" cy="762785"/>
          </a:xfrm>
          <a:prstGeom prst="line">
            <a:avLst/>
          </a:prstGeom>
          <a:ln w="66675" cap="flat">
            <a:solidFill>
              <a:srgbClr val="520000"/>
            </a:solidFill>
            <a:prstDash val="solid"/>
            <a:headEnd type="none" w="sm" len="sm"/>
            <a:tailEnd type="none" w="sm" len="sm"/>
          </a:ln>
        </p:spPr>
      </p:sp>
      <p:sp>
        <p:nvSpPr>
          <p:cNvPr id="21" name="AutoShape 21"/>
          <p:cNvSpPr/>
          <p:nvPr/>
        </p:nvSpPr>
        <p:spPr>
          <a:xfrm flipV="1">
            <a:off x="9361195" y="5049918"/>
            <a:ext cx="0" cy="762785"/>
          </a:xfrm>
          <a:prstGeom prst="line">
            <a:avLst/>
          </a:prstGeom>
          <a:ln w="66675" cap="flat">
            <a:solidFill>
              <a:srgbClr val="520000"/>
            </a:solidFill>
            <a:prstDash val="solid"/>
            <a:headEnd type="none" w="sm" len="sm"/>
            <a:tailEnd type="none" w="sm" len="sm"/>
          </a:ln>
        </p:spPr>
      </p:sp>
      <p:sp>
        <p:nvSpPr>
          <p:cNvPr id="22" name="AutoShape 22"/>
          <p:cNvSpPr/>
          <p:nvPr/>
        </p:nvSpPr>
        <p:spPr>
          <a:xfrm flipV="1">
            <a:off x="11557991" y="5049918"/>
            <a:ext cx="0" cy="762785"/>
          </a:xfrm>
          <a:prstGeom prst="line">
            <a:avLst/>
          </a:prstGeom>
          <a:ln w="66675" cap="flat">
            <a:solidFill>
              <a:srgbClr val="520000"/>
            </a:solidFill>
            <a:prstDash val="solid"/>
            <a:headEnd type="none" w="sm" len="sm"/>
            <a:tailEnd type="none" w="sm" len="sm"/>
          </a:ln>
        </p:spPr>
      </p:sp>
      <p:sp>
        <p:nvSpPr>
          <p:cNvPr id="23" name="AutoShape 23"/>
          <p:cNvSpPr/>
          <p:nvPr/>
        </p:nvSpPr>
        <p:spPr>
          <a:xfrm flipV="1">
            <a:off x="13754787" y="5049918"/>
            <a:ext cx="0" cy="762785"/>
          </a:xfrm>
          <a:prstGeom prst="line">
            <a:avLst/>
          </a:prstGeom>
          <a:ln w="66675" cap="flat">
            <a:solidFill>
              <a:srgbClr val="520000"/>
            </a:solidFill>
            <a:prstDash val="solid"/>
            <a:headEnd type="none" w="sm" len="sm"/>
            <a:tailEnd type="none" w="sm" len="sm"/>
          </a:ln>
        </p:spPr>
      </p:sp>
      <p:grpSp>
        <p:nvGrpSpPr>
          <p:cNvPr id="24" name="Group 24"/>
          <p:cNvGrpSpPr/>
          <p:nvPr/>
        </p:nvGrpSpPr>
        <p:grpSpPr>
          <a:xfrm>
            <a:off x="4569713" y="5751344"/>
            <a:ext cx="801836" cy="80183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6" name="TextBox 2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27" name="Group 27"/>
          <p:cNvGrpSpPr/>
          <p:nvPr/>
        </p:nvGrpSpPr>
        <p:grpSpPr>
          <a:xfrm>
            <a:off x="8961602" y="5751344"/>
            <a:ext cx="801836" cy="80183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30" name="Group 30"/>
          <p:cNvGrpSpPr/>
          <p:nvPr/>
        </p:nvGrpSpPr>
        <p:grpSpPr>
          <a:xfrm>
            <a:off x="13353492" y="5751344"/>
            <a:ext cx="801836" cy="80183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
        <p:nvSpPr>
          <p:cNvPr id="33" name="AutoShape 33"/>
          <p:cNvSpPr/>
          <p:nvPr/>
        </p:nvSpPr>
        <p:spPr>
          <a:xfrm flipV="1">
            <a:off x="15951583" y="5049918"/>
            <a:ext cx="0" cy="762785"/>
          </a:xfrm>
          <a:prstGeom prst="line">
            <a:avLst/>
          </a:prstGeom>
          <a:ln w="66675" cap="flat">
            <a:solidFill>
              <a:srgbClr val="520000"/>
            </a:solidFill>
            <a:prstDash val="solid"/>
            <a:headEnd type="none" w="sm" len="sm"/>
            <a:tailEnd type="none" w="sm" len="sm"/>
          </a:ln>
        </p:spPr>
      </p:sp>
      <p:grpSp>
        <p:nvGrpSpPr>
          <p:cNvPr id="34" name="Group 34"/>
          <p:cNvGrpSpPr/>
          <p:nvPr/>
        </p:nvGrpSpPr>
        <p:grpSpPr>
          <a:xfrm>
            <a:off x="6765657" y="4305321"/>
            <a:ext cx="801836" cy="80183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6" name="TextBox 3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grpSp>
        <p:nvGrpSpPr>
          <p:cNvPr id="37" name="Group 37"/>
          <p:cNvGrpSpPr/>
          <p:nvPr/>
        </p:nvGrpSpPr>
        <p:grpSpPr>
          <a:xfrm>
            <a:off x="11157547" y="4305321"/>
            <a:ext cx="801836" cy="80183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39" name="TextBox 3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grpSp>
        <p:nvGrpSpPr>
          <p:cNvPr id="40" name="Group 40"/>
          <p:cNvGrpSpPr/>
          <p:nvPr/>
        </p:nvGrpSpPr>
        <p:grpSpPr>
          <a:xfrm>
            <a:off x="15549436" y="4305321"/>
            <a:ext cx="801836" cy="80183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0006"/>
            </a:solidFill>
          </p:spPr>
        </p:sp>
        <p:sp>
          <p:nvSpPr>
            <p:cNvPr id="42" name="TextBox 4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sp>
        <p:nvSpPr>
          <p:cNvPr id="43" name="AutoShape 43"/>
          <p:cNvSpPr/>
          <p:nvPr/>
        </p:nvSpPr>
        <p:spPr>
          <a:xfrm flipV="1">
            <a:off x="2461791" y="4467619"/>
            <a:ext cx="0" cy="1345084"/>
          </a:xfrm>
          <a:prstGeom prst="line">
            <a:avLst/>
          </a:prstGeom>
          <a:ln w="114300" cap="flat">
            <a:solidFill>
              <a:srgbClr val="FF001B"/>
            </a:solidFill>
            <a:prstDash val="solid"/>
            <a:headEnd type="none" w="sm" len="sm"/>
            <a:tailEnd type="none" w="sm" len="sm"/>
          </a:ln>
        </p:spPr>
      </p:sp>
      <p:grpSp>
        <p:nvGrpSpPr>
          <p:cNvPr id="44" name="Group 44"/>
          <p:cNvGrpSpPr/>
          <p:nvPr/>
        </p:nvGrpSpPr>
        <p:grpSpPr>
          <a:xfrm>
            <a:off x="1614726" y="2874421"/>
            <a:ext cx="1694130" cy="1694130"/>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7" name="TextBox 47"/>
          <p:cNvSpPr txBox="1"/>
          <p:nvPr/>
        </p:nvSpPr>
        <p:spPr>
          <a:xfrm>
            <a:off x="2265521" y="3096811"/>
            <a:ext cx="330499" cy="1425994"/>
          </a:xfrm>
          <a:prstGeom prst="rect">
            <a:avLst/>
          </a:prstGeom>
        </p:spPr>
        <p:txBody>
          <a:bodyPr lIns="0" tIns="0" rIns="0" bIns="0" rtlCol="0" anchor="t">
            <a:spAutoFit/>
          </a:bodyPr>
          <a:lstStyle/>
          <a:p>
            <a:pPr algn="ctr">
              <a:lnSpc>
                <a:spcPts val="10649"/>
              </a:lnSpc>
            </a:pPr>
            <a:r>
              <a:rPr lang="en-US" sz="10649" b="1">
                <a:solidFill>
                  <a:srgbClr val="FFFFFF"/>
                </a:solidFill>
                <a:latin typeface="Big Shoulders Display Bold"/>
                <a:ea typeface="Big Shoulders Display Bold"/>
                <a:cs typeface="Big Shoulders Display Bold"/>
                <a:sym typeface="Big Shoulders Display Bold"/>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A282A"/>
        </a:solidFill>
        <a:effectLst/>
      </p:bgPr>
    </p:bg>
    <p:spTree>
      <p:nvGrpSpPr>
        <p:cNvPr id="1" name=""/>
        <p:cNvGrpSpPr/>
        <p:nvPr/>
      </p:nvGrpSpPr>
      <p:grpSpPr>
        <a:xfrm>
          <a:off x="0" y="0"/>
          <a:ext cx="0" cy="0"/>
          <a:chOff x="0" y="0"/>
          <a:chExt cx="0" cy="0"/>
        </a:xfrm>
      </p:grpSpPr>
      <p:sp>
        <p:nvSpPr>
          <p:cNvPr id="2" name="Freeform 2"/>
          <p:cNvSpPr/>
          <p:nvPr/>
        </p:nvSpPr>
        <p:spPr>
          <a:xfrm flipV="1">
            <a:off x="-3063599" y="-3995258"/>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78544" y="333281"/>
            <a:ext cx="3703085" cy="874618"/>
            <a:chOff x="0" y="0"/>
            <a:chExt cx="4937448" cy="1166158"/>
          </a:xfrm>
        </p:grpSpPr>
        <p:sp>
          <p:nvSpPr>
            <p:cNvPr id="4" name="Freeform 4"/>
            <p:cNvSpPr/>
            <p:nvPr/>
          </p:nvSpPr>
          <p:spPr>
            <a:xfrm>
              <a:off x="0" y="0"/>
              <a:ext cx="1016527" cy="1084295"/>
            </a:xfrm>
            <a:custGeom>
              <a:avLst/>
              <a:gdLst/>
              <a:ahLst/>
              <a:cxnLst/>
              <a:rect l="l" t="t" r="r" b="b"/>
              <a:pathLst>
                <a:path w="1016527" h="1084295">
                  <a:moveTo>
                    <a:pt x="0" y="0"/>
                  </a:moveTo>
                  <a:lnTo>
                    <a:pt x="1016527" y="0"/>
                  </a:lnTo>
                  <a:lnTo>
                    <a:pt x="1016527" y="1084295"/>
                  </a:lnTo>
                  <a:lnTo>
                    <a:pt x="0" y="1084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50622" y="136217"/>
              <a:ext cx="3786826"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1877311" y="1203653"/>
            <a:ext cx="14832142" cy="857250"/>
          </a:xfrm>
          <a:prstGeom prst="rect">
            <a:avLst/>
          </a:prstGeom>
        </p:spPr>
        <p:txBody>
          <a:bodyPr lIns="0" tIns="0" rIns="0" bIns="0" rtlCol="0" anchor="t">
            <a:spAutoFit/>
          </a:bodyPr>
          <a:lstStyle/>
          <a:p>
            <a:pPr algn="l">
              <a:lnSpc>
                <a:spcPts val="6600"/>
              </a:lnSpc>
            </a:pPr>
            <a:r>
              <a:rPr lang="en-US" sz="6000" b="1">
                <a:solidFill>
                  <a:srgbClr val="FF001B"/>
                </a:solidFill>
                <a:latin typeface="Garet Bold"/>
                <a:ea typeface="Garet Bold"/>
                <a:cs typeface="Garet Bold"/>
                <a:sym typeface="Garet Bold"/>
              </a:rPr>
              <a:t>SAFETY HISTORY </a:t>
            </a:r>
            <a:r>
              <a:rPr lang="en-US" sz="6000" b="1">
                <a:solidFill>
                  <a:srgbClr val="FFFFFF"/>
                </a:solidFill>
                <a:latin typeface="Garet Bold"/>
                <a:ea typeface="Garet Bold"/>
                <a:cs typeface="Garet Bold"/>
                <a:sym typeface="Garet Bold"/>
              </a:rPr>
              <a:t>RECORDS REQUEST</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9" name="Freeform 9"/>
          <p:cNvSpPr/>
          <p:nvPr/>
        </p:nvSpPr>
        <p:spPr>
          <a:xfrm>
            <a:off x="-2702657" y="6486177"/>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6201733" y="9525258"/>
            <a:ext cx="6139279"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1" name="Group 11"/>
          <p:cNvGrpSpPr/>
          <p:nvPr/>
        </p:nvGrpSpPr>
        <p:grpSpPr>
          <a:xfrm>
            <a:off x="3749395" y="2585055"/>
            <a:ext cx="10899962" cy="6094878"/>
            <a:chOff x="0" y="0"/>
            <a:chExt cx="2254321" cy="1260537"/>
          </a:xfrm>
        </p:grpSpPr>
        <p:sp>
          <p:nvSpPr>
            <p:cNvPr id="12" name="Freeform 12"/>
            <p:cNvSpPr/>
            <p:nvPr/>
          </p:nvSpPr>
          <p:spPr>
            <a:xfrm>
              <a:off x="0" y="0"/>
              <a:ext cx="2254321" cy="1260537"/>
            </a:xfrm>
            <a:custGeom>
              <a:avLst/>
              <a:gdLst/>
              <a:ahLst/>
              <a:cxnLst/>
              <a:rect l="l" t="t" r="r" b="b"/>
              <a:pathLst>
                <a:path w="2254321" h="1260537">
                  <a:moveTo>
                    <a:pt x="28411" y="0"/>
                  </a:moveTo>
                  <a:lnTo>
                    <a:pt x="2225910" y="0"/>
                  </a:lnTo>
                  <a:cubicBezTo>
                    <a:pt x="2233445" y="0"/>
                    <a:pt x="2240672" y="2993"/>
                    <a:pt x="2246000" y="8321"/>
                  </a:cubicBezTo>
                  <a:cubicBezTo>
                    <a:pt x="2251328" y="13649"/>
                    <a:pt x="2254321" y="20876"/>
                    <a:pt x="2254321" y="28411"/>
                  </a:cubicBezTo>
                  <a:lnTo>
                    <a:pt x="2254321" y="1232127"/>
                  </a:lnTo>
                  <a:cubicBezTo>
                    <a:pt x="2254321" y="1247818"/>
                    <a:pt x="2241601" y="1260537"/>
                    <a:pt x="2225910" y="1260537"/>
                  </a:cubicBezTo>
                  <a:lnTo>
                    <a:pt x="28411" y="1260537"/>
                  </a:lnTo>
                  <a:cubicBezTo>
                    <a:pt x="12720" y="1260537"/>
                    <a:pt x="0" y="1247818"/>
                    <a:pt x="0" y="1232127"/>
                  </a:cubicBezTo>
                  <a:lnTo>
                    <a:pt x="0" y="28411"/>
                  </a:lnTo>
                  <a:cubicBezTo>
                    <a:pt x="0" y="12720"/>
                    <a:pt x="12720" y="0"/>
                    <a:pt x="28411" y="0"/>
                  </a:cubicBezTo>
                  <a:close/>
                </a:path>
              </a:pathLst>
            </a:custGeom>
            <a:solidFill>
              <a:srgbClr val="737373">
                <a:alpha val="20784"/>
              </a:srgbClr>
            </a:solidFill>
          </p:spPr>
        </p:sp>
        <p:sp>
          <p:nvSpPr>
            <p:cNvPr id="13" name="TextBox 13"/>
            <p:cNvSpPr txBox="1"/>
            <p:nvPr/>
          </p:nvSpPr>
          <p:spPr>
            <a:xfrm>
              <a:off x="0" y="-19050"/>
              <a:ext cx="2254321" cy="1279587"/>
            </a:xfrm>
            <a:prstGeom prst="rect">
              <a:avLst/>
            </a:prstGeom>
          </p:spPr>
          <p:txBody>
            <a:bodyPr lIns="50800" tIns="50800" rIns="50800" bIns="50800" rtlCol="0" anchor="ctr"/>
            <a:lstStyle/>
            <a:p>
              <a:pPr algn="ctr">
                <a:lnSpc>
                  <a:spcPts val="3168"/>
                </a:lnSpc>
              </a:pPr>
              <a:endParaRPr/>
            </a:p>
          </p:txBody>
        </p:sp>
      </p:grpSp>
      <p:sp>
        <p:nvSpPr>
          <p:cNvPr id="14" name="Freeform 14"/>
          <p:cNvSpPr/>
          <p:nvPr/>
        </p:nvSpPr>
        <p:spPr>
          <a:xfrm>
            <a:off x="4181635"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4698115"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5214594"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731074" y="2827648"/>
            <a:ext cx="420187" cy="399559"/>
          </a:xfrm>
          <a:custGeom>
            <a:avLst/>
            <a:gdLst/>
            <a:ahLst/>
            <a:cxnLst/>
            <a:rect l="l" t="t" r="r" b="b"/>
            <a:pathLst>
              <a:path w="420187" h="399559">
                <a:moveTo>
                  <a:pt x="0" y="0"/>
                </a:moveTo>
                <a:lnTo>
                  <a:pt x="420186" y="0"/>
                </a:lnTo>
                <a:lnTo>
                  <a:pt x="420186"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247553" y="2827648"/>
            <a:ext cx="420187" cy="399559"/>
          </a:xfrm>
          <a:custGeom>
            <a:avLst/>
            <a:gdLst/>
            <a:ahLst/>
            <a:cxnLst/>
            <a:rect l="l" t="t" r="r" b="b"/>
            <a:pathLst>
              <a:path w="420187" h="399559">
                <a:moveTo>
                  <a:pt x="0" y="0"/>
                </a:moveTo>
                <a:lnTo>
                  <a:pt x="420187" y="0"/>
                </a:lnTo>
                <a:lnTo>
                  <a:pt x="420187" y="399559"/>
                </a:lnTo>
                <a:lnTo>
                  <a:pt x="0" y="3995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4181635" y="3498862"/>
            <a:ext cx="10223493" cy="4782858"/>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The Safety History Records Request is a vital process in the trucking industry, primarily used by employers to assess the safety performance of potential and current truck drivers. This process involves gathering and reviewing various safety-related records to ensure that drivers meet the necessary safety standards. These records help manage risk, improve safety practices, and comply with regulatory requirements.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pSp>
        <p:nvGrpSpPr>
          <p:cNvPr id="2" name="Group 2"/>
          <p:cNvGrpSpPr/>
          <p:nvPr/>
        </p:nvGrpSpPr>
        <p:grpSpPr>
          <a:xfrm>
            <a:off x="4784054" y="352109"/>
            <a:ext cx="7680637" cy="1991100"/>
            <a:chOff x="0" y="0"/>
            <a:chExt cx="1567681" cy="406400"/>
          </a:xfrm>
        </p:grpSpPr>
        <p:sp>
          <p:nvSpPr>
            <p:cNvPr id="3" name="Freeform 3"/>
            <p:cNvSpPr/>
            <p:nvPr/>
          </p:nvSpPr>
          <p:spPr>
            <a:xfrm>
              <a:off x="0" y="0"/>
              <a:ext cx="1567681" cy="406400"/>
            </a:xfrm>
            <a:custGeom>
              <a:avLst/>
              <a:gdLst/>
              <a:ahLst/>
              <a:cxnLst/>
              <a:rect l="l" t="t" r="r" b="b"/>
              <a:pathLst>
                <a:path w="1567681" h="406400">
                  <a:moveTo>
                    <a:pt x="1364481" y="0"/>
                  </a:moveTo>
                  <a:cubicBezTo>
                    <a:pt x="1476706" y="0"/>
                    <a:pt x="1567681" y="90976"/>
                    <a:pt x="1567681" y="203200"/>
                  </a:cubicBezTo>
                  <a:cubicBezTo>
                    <a:pt x="1567681" y="315424"/>
                    <a:pt x="1476706" y="406400"/>
                    <a:pt x="1364481" y="406400"/>
                  </a:cubicBezTo>
                  <a:lnTo>
                    <a:pt x="203200" y="406400"/>
                  </a:lnTo>
                  <a:cubicBezTo>
                    <a:pt x="90976" y="406400"/>
                    <a:pt x="0" y="315424"/>
                    <a:pt x="0" y="203200"/>
                  </a:cubicBezTo>
                  <a:cubicBezTo>
                    <a:pt x="0" y="90976"/>
                    <a:pt x="90976" y="0"/>
                    <a:pt x="203200" y="0"/>
                  </a:cubicBezTo>
                  <a:close/>
                </a:path>
              </a:pathLst>
            </a:custGeom>
            <a:solidFill>
              <a:srgbClr val="520000"/>
            </a:solidFill>
          </p:spPr>
        </p:sp>
        <p:sp>
          <p:nvSpPr>
            <p:cNvPr id="4" name="TextBox 4"/>
            <p:cNvSpPr txBox="1"/>
            <p:nvPr/>
          </p:nvSpPr>
          <p:spPr>
            <a:xfrm>
              <a:off x="0" y="-28575"/>
              <a:ext cx="1567681" cy="434975"/>
            </a:xfrm>
            <a:prstGeom prst="rect">
              <a:avLst/>
            </a:prstGeom>
          </p:spPr>
          <p:txBody>
            <a:bodyPr lIns="50800" tIns="50800" rIns="50800" bIns="50800" rtlCol="0" anchor="ctr"/>
            <a:lstStyle/>
            <a:p>
              <a:pPr algn="ctr">
                <a:lnSpc>
                  <a:spcPts val="2372"/>
                </a:lnSpc>
              </a:pPr>
              <a:endParaRPr/>
            </a:p>
          </p:txBody>
        </p:sp>
      </p:grpSp>
      <p:sp>
        <p:nvSpPr>
          <p:cNvPr id="5" name="Freeform 5"/>
          <p:cNvSpPr/>
          <p:nvPr/>
        </p:nvSpPr>
        <p:spPr>
          <a:xfrm rot="1010732">
            <a:off x="2875236" y="7748604"/>
            <a:ext cx="2393022" cy="676029"/>
          </a:xfrm>
          <a:custGeom>
            <a:avLst/>
            <a:gdLst/>
            <a:ahLst/>
            <a:cxnLst/>
            <a:rect l="l" t="t" r="r" b="b"/>
            <a:pathLst>
              <a:path w="2393022" h="676029">
                <a:moveTo>
                  <a:pt x="0" y="0"/>
                </a:moveTo>
                <a:lnTo>
                  <a:pt x="2393022" y="0"/>
                </a:lnTo>
                <a:lnTo>
                  <a:pt x="2393022" y="676028"/>
                </a:lnTo>
                <a:lnTo>
                  <a:pt x="0" y="676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9422597" flipH="1">
            <a:off x="2211068" y="1646369"/>
            <a:ext cx="2393022" cy="676029"/>
          </a:xfrm>
          <a:custGeom>
            <a:avLst/>
            <a:gdLst/>
            <a:ahLst/>
            <a:cxnLst/>
            <a:rect l="l" t="t" r="r" b="b"/>
            <a:pathLst>
              <a:path w="2393022" h="676029">
                <a:moveTo>
                  <a:pt x="2393022" y="0"/>
                </a:moveTo>
                <a:lnTo>
                  <a:pt x="0" y="0"/>
                </a:lnTo>
                <a:lnTo>
                  <a:pt x="0" y="676029"/>
                </a:lnTo>
                <a:lnTo>
                  <a:pt x="2393022" y="676029"/>
                </a:lnTo>
                <a:lnTo>
                  <a:pt x="239302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695929">
            <a:off x="5824118" y="5056952"/>
            <a:ext cx="1889071" cy="517133"/>
          </a:xfrm>
          <a:custGeom>
            <a:avLst/>
            <a:gdLst/>
            <a:ahLst/>
            <a:cxnLst/>
            <a:rect l="l" t="t" r="r" b="b"/>
            <a:pathLst>
              <a:path w="1889071" h="517133">
                <a:moveTo>
                  <a:pt x="0" y="0"/>
                </a:moveTo>
                <a:lnTo>
                  <a:pt x="1889072" y="0"/>
                </a:lnTo>
                <a:lnTo>
                  <a:pt x="1889072" y="517133"/>
                </a:lnTo>
                <a:lnTo>
                  <a:pt x="0" y="5171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208840" y="2762309"/>
            <a:ext cx="4491939" cy="449193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4332"/>
                </a:lnSpc>
              </a:pPr>
              <a:endParaRPr/>
            </a:p>
          </p:txBody>
        </p:sp>
      </p:grpSp>
      <p:grpSp>
        <p:nvGrpSpPr>
          <p:cNvPr id="11" name="Group 11"/>
          <p:cNvGrpSpPr/>
          <p:nvPr/>
        </p:nvGrpSpPr>
        <p:grpSpPr>
          <a:xfrm>
            <a:off x="1594749" y="3148218"/>
            <a:ext cx="3720120" cy="372012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3" name="TextBox 13"/>
            <p:cNvSpPr txBox="1"/>
            <p:nvPr/>
          </p:nvSpPr>
          <p:spPr>
            <a:xfrm>
              <a:off x="76200" y="-28575"/>
              <a:ext cx="660400" cy="765175"/>
            </a:xfrm>
            <a:prstGeom prst="rect">
              <a:avLst/>
            </a:prstGeom>
          </p:spPr>
          <p:txBody>
            <a:bodyPr lIns="50800" tIns="50800" rIns="50800" bIns="50800" rtlCol="0" anchor="ctr"/>
            <a:lstStyle/>
            <a:p>
              <a:pPr algn="ctr">
                <a:lnSpc>
                  <a:spcPts val="5249"/>
                </a:lnSpc>
              </a:pPr>
              <a:r>
                <a:rPr lang="en-US" sz="3499" b="1" spc="104">
                  <a:solidFill>
                    <a:srgbClr val="FFFFFF"/>
                  </a:solidFill>
                  <a:latin typeface="Aileron Bold"/>
                  <a:ea typeface="Aileron Bold"/>
                  <a:cs typeface="Aileron Bold"/>
                  <a:sym typeface="Aileron Bold"/>
                </a:rPr>
                <a:t>Components of SHRR</a:t>
              </a:r>
            </a:p>
          </p:txBody>
        </p:sp>
      </p:grpSp>
      <p:sp>
        <p:nvSpPr>
          <p:cNvPr id="14" name="Freeform 14"/>
          <p:cNvSpPr/>
          <p:nvPr/>
        </p:nvSpPr>
        <p:spPr>
          <a:xfrm rot="4826484">
            <a:off x="12973272" y="5112163"/>
            <a:ext cx="6684287" cy="6684287"/>
          </a:xfrm>
          <a:custGeom>
            <a:avLst/>
            <a:gdLst/>
            <a:ahLst/>
            <a:cxnLst/>
            <a:rect l="l" t="t" r="r" b="b"/>
            <a:pathLst>
              <a:path w="6684287" h="6684287">
                <a:moveTo>
                  <a:pt x="0" y="0"/>
                </a:moveTo>
                <a:lnTo>
                  <a:pt x="6684287" y="0"/>
                </a:lnTo>
                <a:lnTo>
                  <a:pt x="6684287" y="6684288"/>
                </a:lnTo>
                <a:lnTo>
                  <a:pt x="0" y="6684288"/>
                </a:lnTo>
                <a:lnTo>
                  <a:pt x="0" y="0"/>
                </a:lnTo>
                <a:close/>
              </a:path>
            </a:pathLst>
          </a:custGeom>
          <a:blipFill>
            <a:blip r:embed="rId6">
              <a:alphaModFix amt="49000"/>
              <a:extLst>
                <a:ext uri="{96DAC541-7B7A-43D3-8B79-37D633B846F1}">
                  <asvg:svgBlip xmlns:asvg="http://schemas.microsoft.com/office/drawing/2016/SVG/main" r:embed="rId7"/>
                </a:ext>
              </a:extLst>
            </a:blip>
            <a:stretch>
              <a:fillRect/>
            </a:stretch>
          </a:blipFill>
        </p:spPr>
      </p:sp>
      <p:sp>
        <p:nvSpPr>
          <p:cNvPr id="15" name="Freeform 15"/>
          <p:cNvSpPr/>
          <p:nvPr/>
        </p:nvSpPr>
        <p:spPr>
          <a:xfrm>
            <a:off x="12973272" y="-1368768"/>
            <a:ext cx="6684287" cy="6684287"/>
          </a:xfrm>
          <a:custGeom>
            <a:avLst/>
            <a:gdLst/>
            <a:ahLst/>
            <a:cxnLst/>
            <a:rect l="l" t="t" r="r" b="b"/>
            <a:pathLst>
              <a:path w="6684287" h="6684287">
                <a:moveTo>
                  <a:pt x="0" y="0"/>
                </a:moveTo>
                <a:lnTo>
                  <a:pt x="6684287" y="0"/>
                </a:lnTo>
                <a:lnTo>
                  <a:pt x="6684287" y="6684287"/>
                </a:lnTo>
                <a:lnTo>
                  <a:pt x="0" y="66842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5070246" y="569466"/>
            <a:ext cx="7108251" cy="1417330"/>
          </a:xfrm>
          <a:prstGeom prst="rect">
            <a:avLst/>
          </a:prstGeom>
        </p:spPr>
        <p:txBody>
          <a:bodyPr lIns="0" tIns="0" rIns="0" bIns="0" rtlCol="0" anchor="t">
            <a:spAutoFit/>
          </a:bodyPr>
          <a:lstStyle/>
          <a:p>
            <a:pPr algn="ctr">
              <a:lnSpc>
                <a:spcPts val="3824"/>
              </a:lnSpc>
              <a:spcBef>
                <a:spcPct val="0"/>
              </a:spcBef>
            </a:pPr>
            <a:r>
              <a:rPr lang="en-US" sz="2549" b="1" spc="76">
                <a:solidFill>
                  <a:srgbClr val="FFFFFF"/>
                </a:solidFill>
                <a:latin typeface="Aileron Bold"/>
                <a:ea typeface="Aileron Bold"/>
                <a:cs typeface="Aileron Bold"/>
                <a:sym typeface="Aileron Bold"/>
              </a:rPr>
              <a:t>Driving Records (MVRs): </a:t>
            </a:r>
            <a:r>
              <a:rPr lang="en-US" sz="2549" spc="76">
                <a:solidFill>
                  <a:srgbClr val="FFFFFF"/>
                </a:solidFill>
                <a:latin typeface="Aileron"/>
                <a:ea typeface="Aileron"/>
                <a:cs typeface="Aileron"/>
                <a:sym typeface="Aileron"/>
              </a:rPr>
              <a:t>Includes citations, tickets, accidents, license suspensions, and other driving-related information.</a:t>
            </a:r>
          </a:p>
        </p:txBody>
      </p:sp>
      <p:grpSp>
        <p:nvGrpSpPr>
          <p:cNvPr id="17" name="Group 17"/>
          <p:cNvGrpSpPr/>
          <p:nvPr/>
        </p:nvGrpSpPr>
        <p:grpSpPr>
          <a:xfrm>
            <a:off x="5700779" y="7254248"/>
            <a:ext cx="9180467" cy="1664741"/>
            <a:chOff x="0" y="0"/>
            <a:chExt cx="1861798" cy="337609"/>
          </a:xfrm>
        </p:grpSpPr>
        <p:sp>
          <p:nvSpPr>
            <p:cNvPr id="18" name="Freeform 18"/>
            <p:cNvSpPr/>
            <p:nvPr/>
          </p:nvSpPr>
          <p:spPr>
            <a:xfrm>
              <a:off x="0" y="0"/>
              <a:ext cx="1861798" cy="337609"/>
            </a:xfrm>
            <a:custGeom>
              <a:avLst/>
              <a:gdLst/>
              <a:ahLst/>
              <a:cxnLst/>
              <a:rect l="l" t="t" r="r" b="b"/>
              <a:pathLst>
                <a:path w="1861798" h="337609">
                  <a:moveTo>
                    <a:pt x="1658598" y="0"/>
                  </a:moveTo>
                  <a:cubicBezTo>
                    <a:pt x="1770822" y="0"/>
                    <a:pt x="1861798" y="75576"/>
                    <a:pt x="1861798" y="168805"/>
                  </a:cubicBezTo>
                  <a:cubicBezTo>
                    <a:pt x="1861798" y="262033"/>
                    <a:pt x="1770822" y="337609"/>
                    <a:pt x="1658598" y="337609"/>
                  </a:cubicBezTo>
                  <a:lnTo>
                    <a:pt x="203200" y="337609"/>
                  </a:lnTo>
                  <a:cubicBezTo>
                    <a:pt x="90976" y="337609"/>
                    <a:pt x="0" y="262033"/>
                    <a:pt x="0" y="168805"/>
                  </a:cubicBezTo>
                  <a:cubicBezTo>
                    <a:pt x="0" y="75576"/>
                    <a:pt x="90976" y="0"/>
                    <a:pt x="203200" y="0"/>
                  </a:cubicBezTo>
                  <a:close/>
                </a:path>
              </a:pathLst>
            </a:custGeom>
            <a:solidFill>
              <a:srgbClr val="520000"/>
            </a:solidFill>
          </p:spPr>
        </p:sp>
        <p:sp>
          <p:nvSpPr>
            <p:cNvPr id="19" name="TextBox 19"/>
            <p:cNvSpPr txBox="1"/>
            <p:nvPr/>
          </p:nvSpPr>
          <p:spPr>
            <a:xfrm>
              <a:off x="0" y="-28575"/>
              <a:ext cx="1861798" cy="366184"/>
            </a:xfrm>
            <a:prstGeom prst="rect">
              <a:avLst/>
            </a:prstGeom>
          </p:spPr>
          <p:txBody>
            <a:bodyPr lIns="50800" tIns="50800" rIns="50800" bIns="50800" rtlCol="0" anchor="ctr"/>
            <a:lstStyle/>
            <a:p>
              <a:pPr algn="ctr">
                <a:lnSpc>
                  <a:spcPts val="2372"/>
                </a:lnSpc>
              </a:pPr>
              <a:endParaRPr/>
            </a:p>
          </p:txBody>
        </p:sp>
      </p:grpSp>
      <p:sp>
        <p:nvSpPr>
          <p:cNvPr id="20" name="TextBox 20"/>
          <p:cNvSpPr txBox="1"/>
          <p:nvPr/>
        </p:nvSpPr>
        <p:spPr>
          <a:xfrm>
            <a:off x="6177048" y="7340168"/>
            <a:ext cx="8227929" cy="1301125"/>
          </a:xfrm>
          <a:prstGeom prst="rect">
            <a:avLst/>
          </a:prstGeom>
        </p:spPr>
        <p:txBody>
          <a:bodyPr lIns="0" tIns="0" rIns="0" bIns="0" rtlCol="0" anchor="t">
            <a:spAutoFit/>
          </a:bodyPr>
          <a:lstStyle/>
          <a:p>
            <a:pPr algn="ctr">
              <a:lnSpc>
                <a:spcPts val="3524"/>
              </a:lnSpc>
            </a:pPr>
            <a:r>
              <a:rPr lang="en-US" sz="2349" b="1" spc="70">
                <a:solidFill>
                  <a:srgbClr val="FFFFFF"/>
                </a:solidFill>
                <a:latin typeface="Aileron Bold"/>
                <a:ea typeface="Aileron Bold"/>
                <a:cs typeface="Aileron Bold"/>
                <a:sym typeface="Aileron Bold"/>
              </a:rPr>
              <a:t>DOT Drug and Alcohol Clearinghouse:</a:t>
            </a:r>
          </a:p>
          <a:p>
            <a:pPr algn="ctr">
              <a:lnSpc>
                <a:spcPts val="3524"/>
              </a:lnSpc>
              <a:spcBef>
                <a:spcPct val="0"/>
              </a:spcBef>
            </a:pPr>
            <a:r>
              <a:rPr lang="en-US" sz="2349" spc="70">
                <a:solidFill>
                  <a:srgbClr val="FFFFFF"/>
                </a:solidFill>
                <a:latin typeface="Aileron"/>
                <a:ea typeface="Aileron"/>
                <a:cs typeface="Aileron"/>
                <a:sym typeface="Aileron"/>
              </a:rPr>
              <a:t>Employers must query the Clearinghouse as part of pre-employment checks and annually for current employees.</a:t>
            </a:r>
          </a:p>
        </p:txBody>
      </p:sp>
      <p:sp>
        <p:nvSpPr>
          <p:cNvPr id="21" name="Freeform 21"/>
          <p:cNvSpPr/>
          <p:nvPr/>
        </p:nvSpPr>
        <p:spPr>
          <a:xfrm>
            <a:off x="5314869" y="3148218"/>
            <a:ext cx="1889071" cy="517133"/>
          </a:xfrm>
          <a:custGeom>
            <a:avLst/>
            <a:gdLst/>
            <a:ahLst/>
            <a:cxnLst/>
            <a:rect l="l" t="t" r="r" b="b"/>
            <a:pathLst>
              <a:path w="1889071" h="517133">
                <a:moveTo>
                  <a:pt x="0" y="0"/>
                </a:moveTo>
                <a:lnTo>
                  <a:pt x="1889072" y="0"/>
                </a:lnTo>
                <a:lnTo>
                  <a:pt x="1889072" y="517134"/>
                </a:lnTo>
                <a:lnTo>
                  <a:pt x="0" y="517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2" name="Group 22"/>
          <p:cNvGrpSpPr/>
          <p:nvPr/>
        </p:nvGrpSpPr>
        <p:grpSpPr>
          <a:xfrm>
            <a:off x="7203941" y="2463907"/>
            <a:ext cx="10517290" cy="1817415"/>
            <a:chOff x="0" y="0"/>
            <a:chExt cx="2268137" cy="391940"/>
          </a:xfrm>
        </p:grpSpPr>
        <p:sp>
          <p:nvSpPr>
            <p:cNvPr id="23" name="Freeform 23"/>
            <p:cNvSpPr/>
            <p:nvPr/>
          </p:nvSpPr>
          <p:spPr>
            <a:xfrm>
              <a:off x="0" y="0"/>
              <a:ext cx="2268137" cy="391940"/>
            </a:xfrm>
            <a:custGeom>
              <a:avLst/>
              <a:gdLst/>
              <a:ahLst/>
              <a:cxnLst/>
              <a:rect l="l" t="t" r="r" b="b"/>
              <a:pathLst>
                <a:path w="2268137" h="391940">
                  <a:moveTo>
                    <a:pt x="2064937" y="0"/>
                  </a:moveTo>
                  <a:cubicBezTo>
                    <a:pt x="2177161" y="0"/>
                    <a:pt x="2268137" y="87739"/>
                    <a:pt x="2268137" y="195970"/>
                  </a:cubicBezTo>
                  <a:cubicBezTo>
                    <a:pt x="2268137" y="304201"/>
                    <a:pt x="2177161" y="391940"/>
                    <a:pt x="2064937" y="391940"/>
                  </a:cubicBezTo>
                  <a:lnTo>
                    <a:pt x="203200" y="391940"/>
                  </a:lnTo>
                  <a:cubicBezTo>
                    <a:pt x="90976" y="391940"/>
                    <a:pt x="0" y="304201"/>
                    <a:pt x="0" y="195970"/>
                  </a:cubicBezTo>
                  <a:cubicBezTo>
                    <a:pt x="0" y="87739"/>
                    <a:pt x="90976" y="0"/>
                    <a:pt x="203200" y="0"/>
                  </a:cubicBezTo>
                  <a:close/>
                </a:path>
              </a:pathLst>
            </a:custGeom>
            <a:solidFill>
              <a:srgbClr val="520000"/>
            </a:solidFill>
          </p:spPr>
        </p:sp>
        <p:sp>
          <p:nvSpPr>
            <p:cNvPr id="24" name="TextBox 24"/>
            <p:cNvSpPr txBox="1"/>
            <p:nvPr/>
          </p:nvSpPr>
          <p:spPr>
            <a:xfrm>
              <a:off x="0" y="-28575"/>
              <a:ext cx="2268137" cy="420515"/>
            </a:xfrm>
            <a:prstGeom prst="rect">
              <a:avLst/>
            </a:prstGeom>
          </p:spPr>
          <p:txBody>
            <a:bodyPr lIns="50800" tIns="50800" rIns="50800" bIns="50800" rtlCol="0" anchor="ctr"/>
            <a:lstStyle/>
            <a:p>
              <a:pPr algn="ctr">
                <a:lnSpc>
                  <a:spcPts val="2372"/>
                </a:lnSpc>
              </a:pPr>
              <a:endParaRPr/>
            </a:p>
          </p:txBody>
        </p:sp>
      </p:grpSp>
      <p:sp>
        <p:nvSpPr>
          <p:cNvPr id="25" name="TextBox 25"/>
          <p:cNvSpPr txBox="1"/>
          <p:nvPr/>
        </p:nvSpPr>
        <p:spPr>
          <a:xfrm>
            <a:off x="7382979" y="2606526"/>
            <a:ext cx="10163423" cy="1301125"/>
          </a:xfrm>
          <a:prstGeom prst="rect">
            <a:avLst/>
          </a:prstGeom>
        </p:spPr>
        <p:txBody>
          <a:bodyPr lIns="0" tIns="0" rIns="0" bIns="0" rtlCol="0" anchor="t">
            <a:spAutoFit/>
          </a:bodyPr>
          <a:lstStyle/>
          <a:p>
            <a:pPr algn="ctr">
              <a:lnSpc>
                <a:spcPts val="3524"/>
              </a:lnSpc>
              <a:spcBef>
                <a:spcPct val="0"/>
              </a:spcBef>
            </a:pPr>
            <a:r>
              <a:rPr lang="en-US" sz="2349" b="1" spc="70">
                <a:solidFill>
                  <a:srgbClr val="FFFFFF"/>
                </a:solidFill>
                <a:latin typeface="Aileron Bold"/>
                <a:ea typeface="Aileron Bold"/>
                <a:cs typeface="Aileron Bold"/>
                <a:sym typeface="Aileron Bold"/>
              </a:rPr>
              <a:t>Previous Employer Records:</a:t>
            </a:r>
            <a:r>
              <a:rPr lang="en-US" sz="2349" spc="70">
                <a:solidFill>
                  <a:srgbClr val="FFFFFF"/>
                </a:solidFill>
                <a:latin typeface="Aileron"/>
                <a:ea typeface="Aileron"/>
                <a:cs typeface="Aileron"/>
                <a:sym typeface="Aileron"/>
              </a:rPr>
              <a:t> Under DOT regulations, prospective employers must inquire with the applicant’s former employers from the last three years to obtain details about the driver’s employment history</a:t>
            </a:r>
          </a:p>
        </p:txBody>
      </p:sp>
      <p:grpSp>
        <p:nvGrpSpPr>
          <p:cNvPr id="26" name="Group 26"/>
          <p:cNvGrpSpPr/>
          <p:nvPr/>
        </p:nvGrpSpPr>
        <p:grpSpPr>
          <a:xfrm>
            <a:off x="7836529" y="4603581"/>
            <a:ext cx="9021952" cy="1938729"/>
            <a:chOff x="0" y="0"/>
            <a:chExt cx="1841455" cy="395711"/>
          </a:xfrm>
        </p:grpSpPr>
        <p:sp>
          <p:nvSpPr>
            <p:cNvPr id="27" name="Freeform 27"/>
            <p:cNvSpPr/>
            <p:nvPr/>
          </p:nvSpPr>
          <p:spPr>
            <a:xfrm>
              <a:off x="0" y="0"/>
              <a:ext cx="1841455" cy="395711"/>
            </a:xfrm>
            <a:custGeom>
              <a:avLst/>
              <a:gdLst/>
              <a:ahLst/>
              <a:cxnLst/>
              <a:rect l="l" t="t" r="r" b="b"/>
              <a:pathLst>
                <a:path w="1841455" h="395711">
                  <a:moveTo>
                    <a:pt x="1638255" y="0"/>
                  </a:moveTo>
                  <a:cubicBezTo>
                    <a:pt x="1750479" y="0"/>
                    <a:pt x="1841455" y="88583"/>
                    <a:pt x="1841455" y="197855"/>
                  </a:cubicBezTo>
                  <a:cubicBezTo>
                    <a:pt x="1841455" y="307128"/>
                    <a:pt x="1750479" y="395711"/>
                    <a:pt x="1638255" y="395711"/>
                  </a:cubicBezTo>
                  <a:lnTo>
                    <a:pt x="203200" y="395711"/>
                  </a:lnTo>
                  <a:cubicBezTo>
                    <a:pt x="90976" y="395711"/>
                    <a:pt x="0" y="307128"/>
                    <a:pt x="0" y="197855"/>
                  </a:cubicBezTo>
                  <a:cubicBezTo>
                    <a:pt x="0" y="88583"/>
                    <a:pt x="90976" y="0"/>
                    <a:pt x="203200" y="0"/>
                  </a:cubicBezTo>
                  <a:close/>
                </a:path>
              </a:pathLst>
            </a:custGeom>
            <a:solidFill>
              <a:srgbClr val="520000"/>
            </a:solidFill>
          </p:spPr>
        </p:sp>
        <p:sp>
          <p:nvSpPr>
            <p:cNvPr id="28" name="TextBox 28"/>
            <p:cNvSpPr txBox="1"/>
            <p:nvPr/>
          </p:nvSpPr>
          <p:spPr>
            <a:xfrm>
              <a:off x="0" y="-28575"/>
              <a:ext cx="1841455" cy="424286"/>
            </a:xfrm>
            <a:prstGeom prst="rect">
              <a:avLst/>
            </a:prstGeom>
          </p:spPr>
          <p:txBody>
            <a:bodyPr lIns="50800" tIns="50800" rIns="50800" bIns="50800" rtlCol="0" anchor="ctr"/>
            <a:lstStyle/>
            <a:p>
              <a:pPr algn="ctr">
                <a:lnSpc>
                  <a:spcPts val="2372"/>
                </a:lnSpc>
              </a:pPr>
              <a:endParaRPr/>
            </a:p>
          </p:txBody>
        </p:sp>
      </p:grpSp>
      <p:sp>
        <p:nvSpPr>
          <p:cNvPr id="29" name="TextBox 29"/>
          <p:cNvSpPr txBox="1"/>
          <p:nvPr/>
        </p:nvSpPr>
        <p:spPr>
          <a:xfrm>
            <a:off x="8018056" y="4794081"/>
            <a:ext cx="8589071" cy="1417330"/>
          </a:xfrm>
          <a:prstGeom prst="rect">
            <a:avLst/>
          </a:prstGeom>
        </p:spPr>
        <p:txBody>
          <a:bodyPr lIns="0" tIns="0" rIns="0" bIns="0" rtlCol="0" anchor="t">
            <a:spAutoFit/>
          </a:bodyPr>
          <a:lstStyle/>
          <a:p>
            <a:pPr algn="ctr">
              <a:lnSpc>
                <a:spcPts val="3824"/>
              </a:lnSpc>
              <a:spcBef>
                <a:spcPct val="0"/>
              </a:spcBef>
            </a:pPr>
            <a:r>
              <a:rPr lang="en-US" sz="2549" b="1" spc="76">
                <a:solidFill>
                  <a:srgbClr val="FFFFFF"/>
                </a:solidFill>
                <a:latin typeface="Aileron Bold"/>
                <a:ea typeface="Aileron Bold"/>
                <a:cs typeface="Aileron Bold"/>
                <a:sym typeface="Aileron Bold"/>
              </a:rPr>
              <a:t>Accident Reports: </a:t>
            </a:r>
            <a:r>
              <a:rPr lang="en-US" sz="2549" spc="76">
                <a:solidFill>
                  <a:srgbClr val="FFFFFF"/>
                </a:solidFill>
                <a:latin typeface="Aileron"/>
                <a:ea typeface="Aileron"/>
                <a:cs typeface="Aileron"/>
                <a:sym typeface="Aileron"/>
              </a:rPr>
              <a:t>Details about any accidents the driver has been involved in, typically collected from previous employers or insurance claims.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2550951" y="5580217"/>
            <a:ext cx="13875704" cy="0"/>
          </a:xfrm>
          <a:prstGeom prst="line">
            <a:avLst/>
          </a:prstGeom>
          <a:ln w="66675" cap="flat">
            <a:solidFill>
              <a:srgbClr val="520000"/>
            </a:solidFill>
            <a:prstDash val="solid"/>
            <a:headEnd type="none" w="sm" len="sm"/>
            <a:tailEnd type="none" w="sm" len="sm"/>
          </a:ln>
        </p:spPr>
      </p:sp>
      <p:sp>
        <p:nvSpPr>
          <p:cNvPr id="3" name="AutoShape 3"/>
          <p:cNvSpPr/>
          <p:nvPr/>
        </p:nvSpPr>
        <p:spPr>
          <a:xfrm flipV="1">
            <a:off x="2585659" y="5239792"/>
            <a:ext cx="0" cy="762785"/>
          </a:xfrm>
          <a:prstGeom prst="line">
            <a:avLst/>
          </a:prstGeom>
          <a:ln w="66675" cap="flat">
            <a:solidFill>
              <a:srgbClr val="520000"/>
            </a:solidFill>
            <a:prstDash val="solid"/>
            <a:headEnd type="none" w="sm" len="sm"/>
            <a:tailEnd type="none" w="sm" len="sm"/>
          </a:ln>
        </p:spPr>
      </p:sp>
      <p:sp>
        <p:nvSpPr>
          <p:cNvPr id="4" name="AutoShape 4"/>
          <p:cNvSpPr/>
          <p:nvPr/>
        </p:nvSpPr>
        <p:spPr>
          <a:xfrm flipV="1">
            <a:off x="6878525" y="5239792"/>
            <a:ext cx="0" cy="762785"/>
          </a:xfrm>
          <a:prstGeom prst="line">
            <a:avLst/>
          </a:prstGeom>
          <a:ln w="66675" cap="flat">
            <a:solidFill>
              <a:srgbClr val="520000"/>
            </a:solidFill>
            <a:prstDash val="solid"/>
            <a:headEnd type="none" w="sm" len="sm"/>
            <a:tailEnd type="none" w="sm" len="sm"/>
          </a:ln>
        </p:spPr>
      </p:sp>
      <p:grpSp>
        <p:nvGrpSpPr>
          <p:cNvPr id="5" name="Group 5"/>
          <p:cNvGrpSpPr/>
          <p:nvPr/>
        </p:nvGrpSpPr>
        <p:grpSpPr>
          <a:xfrm>
            <a:off x="2187769" y="4437956"/>
            <a:ext cx="801836" cy="8018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8</a:t>
              </a:r>
            </a:p>
          </p:txBody>
        </p:sp>
      </p:grpSp>
      <p:grpSp>
        <p:nvGrpSpPr>
          <p:cNvPr id="8" name="Group 8"/>
          <p:cNvGrpSpPr/>
          <p:nvPr/>
        </p:nvGrpSpPr>
        <p:grpSpPr>
          <a:xfrm>
            <a:off x="6477607" y="4506348"/>
            <a:ext cx="801836" cy="8018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10</a:t>
              </a:r>
            </a:p>
          </p:txBody>
        </p:sp>
      </p:grpSp>
      <p:grpSp>
        <p:nvGrpSpPr>
          <p:cNvPr id="11" name="Group 11"/>
          <p:cNvGrpSpPr/>
          <p:nvPr/>
        </p:nvGrpSpPr>
        <p:grpSpPr>
          <a:xfrm>
            <a:off x="3020827" y="790501"/>
            <a:ext cx="12246346" cy="1030605"/>
            <a:chOff x="0" y="0"/>
            <a:chExt cx="16328461" cy="1374140"/>
          </a:xfrm>
        </p:grpSpPr>
        <p:sp>
          <p:nvSpPr>
            <p:cNvPr id="12" name="TextBox 12"/>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13" name="TextBox 13"/>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0" y="0"/>
            <a:ext cx="16192500" cy="172508"/>
            <a:chOff x="0" y="0"/>
            <a:chExt cx="4264691" cy="45434"/>
          </a:xfrm>
        </p:grpSpPr>
        <p:sp>
          <p:nvSpPr>
            <p:cNvPr id="18" name="Freeform 1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9" name="TextBox 19"/>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0" name="AutoShape 20"/>
          <p:cNvSpPr/>
          <p:nvPr/>
        </p:nvSpPr>
        <p:spPr>
          <a:xfrm flipV="1">
            <a:off x="4752199" y="5308184"/>
            <a:ext cx="0" cy="762785"/>
          </a:xfrm>
          <a:prstGeom prst="line">
            <a:avLst/>
          </a:prstGeom>
          <a:ln w="66675" cap="flat">
            <a:solidFill>
              <a:srgbClr val="520000"/>
            </a:solidFill>
            <a:prstDash val="solid"/>
            <a:headEnd type="none" w="sm" len="sm"/>
            <a:tailEnd type="none" w="sm" len="sm"/>
          </a:ln>
        </p:spPr>
      </p:sp>
      <p:grpSp>
        <p:nvGrpSpPr>
          <p:cNvPr id="21" name="Group 21"/>
          <p:cNvGrpSpPr/>
          <p:nvPr/>
        </p:nvGrpSpPr>
        <p:grpSpPr>
          <a:xfrm>
            <a:off x="4352606" y="6002577"/>
            <a:ext cx="801836" cy="8018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9</a:t>
              </a:r>
            </a:p>
          </p:txBody>
        </p:sp>
      </p:grpSp>
      <p:sp>
        <p:nvSpPr>
          <p:cNvPr id="24" name="AutoShape 24"/>
          <p:cNvSpPr/>
          <p:nvPr/>
        </p:nvSpPr>
        <p:spPr>
          <a:xfrm flipV="1">
            <a:off x="13856167" y="5269317"/>
            <a:ext cx="0" cy="762785"/>
          </a:xfrm>
          <a:prstGeom prst="line">
            <a:avLst/>
          </a:prstGeom>
          <a:ln w="66675" cap="flat">
            <a:solidFill>
              <a:srgbClr val="520000"/>
            </a:solidFill>
            <a:prstDash val="solid"/>
            <a:headEnd type="none" w="sm" len="sm"/>
            <a:tailEnd type="none" w="sm" len="sm"/>
          </a:ln>
        </p:spPr>
      </p:sp>
      <p:grpSp>
        <p:nvGrpSpPr>
          <p:cNvPr id="25" name="Group 25"/>
          <p:cNvGrpSpPr/>
          <p:nvPr/>
        </p:nvGrpSpPr>
        <p:grpSpPr>
          <a:xfrm>
            <a:off x="13455249" y="5993052"/>
            <a:ext cx="801836" cy="80183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27" name="TextBox 2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13</a:t>
              </a:r>
            </a:p>
          </p:txBody>
        </p:sp>
      </p:grpSp>
      <p:grpSp>
        <p:nvGrpSpPr>
          <p:cNvPr id="28" name="Group 28"/>
          <p:cNvGrpSpPr/>
          <p:nvPr/>
        </p:nvGrpSpPr>
        <p:grpSpPr>
          <a:xfrm>
            <a:off x="8773842" y="6002577"/>
            <a:ext cx="801836" cy="80183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0" name="TextBox 3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11</a:t>
              </a:r>
            </a:p>
          </p:txBody>
        </p:sp>
      </p:grpSp>
      <p:sp>
        <p:nvSpPr>
          <p:cNvPr id="31" name="AutoShape 31"/>
          <p:cNvSpPr/>
          <p:nvPr/>
        </p:nvSpPr>
        <p:spPr>
          <a:xfrm flipV="1">
            <a:off x="9174760" y="5307461"/>
            <a:ext cx="0" cy="762785"/>
          </a:xfrm>
          <a:prstGeom prst="line">
            <a:avLst/>
          </a:prstGeom>
          <a:ln w="66675" cap="flat">
            <a:solidFill>
              <a:srgbClr val="520000"/>
            </a:solidFill>
            <a:prstDash val="solid"/>
            <a:headEnd type="none" w="sm" len="sm"/>
            <a:tailEnd type="none" w="sm" len="sm"/>
          </a:ln>
        </p:spPr>
      </p:sp>
      <p:sp>
        <p:nvSpPr>
          <p:cNvPr id="32" name="AutoShape 32"/>
          <p:cNvSpPr/>
          <p:nvPr/>
        </p:nvSpPr>
        <p:spPr>
          <a:xfrm flipV="1">
            <a:off x="11456728" y="5230267"/>
            <a:ext cx="0" cy="762785"/>
          </a:xfrm>
          <a:prstGeom prst="line">
            <a:avLst/>
          </a:prstGeom>
          <a:ln w="66675" cap="flat">
            <a:solidFill>
              <a:srgbClr val="520000"/>
            </a:solidFill>
            <a:prstDash val="solid"/>
            <a:headEnd type="none" w="sm" len="sm"/>
            <a:tailEnd type="none" w="sm" len="sm"/>
          </a:ln>
        </p:spPr>
      </p:sp>
      <p:grpSp>
        <p:nvGrpSpPr>
          <p:cNvPr id="33" name="Group 33"/>
          <p:cNvGrpSpPr/>
          <p:nvPr/>
        </p:nvGrpSpPr>
        <p:grpSpPr>
          <a:xfrm>
            <a:off x="11056284" y="4476575"/>
            <a:ext cx="801836" cy="8018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0000"/>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12</a:t>
              </a:r>
            </a:p>
          </p:txBody>
        </p:sp>
      </p:grpSp>
      <p:sp>
        <p:nvSpPr>
          <p:cNvPr id="36" name="TextBox 36"/>
          <p:cNvSpPr txBox="1"/>
          <p:nvPr/>
        </p:nvSpPr>
        <p:spPr>
          <a:xfrm>
            <a:off x="10245004" y="6340083"/>
            <a:ext cx="2423449" cy="371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Training Report</a:t>
            </a:r>
          </a:p>
        </p:txBody>
      </p:sp>
      <p:sp>
        <p:nvSpPr>
          <p:cNvPr id="37" name="TextBox 37"/>
          <p:cNvSpPr txBox="1"/>
          <p:nvPr/>
        </p:nvSpPr>
        <p:spPr>
          <a:xfrm>
            <a:off x="4893340" y="6492483"/>
            <a:ext cx="3939249"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Drug &amp; Alcohol </a:t>
            </a:r>
          </a:p>
          <a:p>
            <a:pPr algn="ctr">
              <a:lnSpc>
                <a:spcPts val="3000"/>
              </a:lnSpc>
            </a:pPr>
            <a:r>
              <a:rPr lang="en-US" sz="2000" spc="60">
                <a:solidFill>
                  <a:srgbClr val="A3A190"/>
                </a:solidFill>
                <a:latin typeface="Aileron"/>
                <a:ea typeface="Aileron"/>
                <a:cs typeface="Aileron"/>
                <a:sym typeface="Aileron"/>
              </a:rPr>
              <a:t>Policy</a:t>
            </a:r>
          </a:p>
        </p:txBody>
      </p:sp>
      <p:sp>
        <p:nvSpPr>
          <p:cNvPr id="38" name="TextBox 38"/>
          <p:cNvSpPr txBox="1"/>
          <p:nvPr/>
        </p:nvSpPr>
        <p:spPr>
          <a:xfrm>
            <a:off x="12460773" y="4047111"/>
            <a:ext cx="2399439"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Safety History Records Request</a:t>
            </a:r>
          </a:p>
        </p:txBody>
      </p:sp>
      <p:sp>
        <p:nvSpPr>
          <p:cNvPr id="39" name="TextBox 39"/>
          <p:cNvSpPr txBox="1"/>
          <p:nvPr/>
        </p:nvSpPr>
        <p:spPr>
          <a:xfrm>
            <a:off x="8096250" y="4047111"/>
            <a:ext cx="1849198"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Application for Employment</a:t>
            </a:r>
          </a:p>
        </p:txBody>
      </p:sp>
      <p:sp>
        <p:nvSpPr>
          <p:cNvPr id="40" name="TextBox 40"/>
          <p:cNvSpPr txBox="1"/>
          <p:nvPr/>
        </p:nvSpPr>
        <p:spPr>
          <a:xfrm>
            <a:off x="14490616" y="6393467"/>
            <a:ext cx="2657819" cy="819150"/>
          </a:xfrm>
          <a:prstGeom prst="rect">
            <a:avLst/>
          </a:prstGeom>
        </p:spPr>
        <p:txBody>
          <a:bodyPr lIns="0" tIns="0" rIns="0" bIns="0" rtlCol="0" anchor="t">
            <a:spAutoFit/>
          </a:bodyPr>
          <a:lstStyle/>
          <a:p>
            <a:pPr algn="ctr">
              <a:lnSpc>
                <a:spcPts val="6750"/>
              </a:lnSpc>
            </a:pPr>
            <a:r>
              <a:rPr lang="en-US" sz="4500" spc="135">
                <a:solidFill>
                  <a:srgbClr val="FFFFFF"/>
                </a:solidFill>
                <a:latin typeface="Aileron"/>
                <a:ea typeface="Aileron"/>
                <a:cs typeface="Aileron"/>
                <a:sym typeface="Aileron"/>
              </a:rPr>
              <a:t>Contracts</a:t>
            </a:r>
          </a:p>
        </p:txBody>
      </p:sp>
      <p:sp>
        <p:nvSpPr>
          <p:cNvPr id="41" name="TextBox 41"/>
          <p:cNvSpPr txBox="1"/>
          <p:nvPr/>
        </p:nvSpPr>
        <p:spPr>
          <a:xfrm>
            <a:off x="1373935" y="6301983"/>
            <a:ext cx="2423449" cy="1133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Previous Employment Verification</a:t>
            </a:r>
          </a:p>
        </p:txBody>
      </p:sp>
      <p:sp>
        <p:nvSpPr>
          <p:cNvPr id="42" name="TextBox 42"/>
          <p:cNvSpPr txBox="1"/>
          <p:nvPr/>
        </p:nvSpPr>
        <p:spPr>
          <a:xfrm>
            <a:off x="3165983" y="4047111"/>
            <a:ext cx="3175081" cy="752475"/>
          </a:xfrm>
          <a:prstGeom prst="rect">
            <a:avLst/>
          </a:prstGeom>
        </p:spPr>
        <p:txBody>
          <a:bodyPr lIns="0" tIns="0" rIns="0" bIns="0" rtlCol="0" anchor="t">
            <a:spAutoFit/>
          </a:bodyPr>
          <a:lstStyle/>
          <a:p>
            <a:pPr algn="ctr">
              <a:lnSpc>
                <a:spcPts val="3000"/>
              </a:lnSpc>
            </a:pPr>
            <a:r>
              <a:rPr lang="en-US" sz="2000" spc="60">
                <a:solidFill>
                  <a:srgbClr val="A3A190"/>
                </a:solidFill>
                <a:latin typeface="Aileron"/>
                <a:ea typeface="Aileron"/>
                <a:cs typeface="Aileron"/>
                <a:sym typeface="Aileron"/>
              </a:rPr>
              <a:t>Certificate</a:t>
            </a:r>
          </a:p>
          <a:p>
            <a:pPr algn="ctr">
              <a:lnSpc>
                <a:spcPts val="3000"/>
              </a:lnSpc>
            </a:pPr>
            <a:r>
              <a:rPr lang="en-US" sz="2000" spc="60">
                <a:solidFill>
                  <a:srgbClr val="A3A190"/>
                </a:solidFill>
                <a:latin typeface="Aileron"/>
                <a:ea typeface="Aileron"/>
                <a:cs typeface="Aileron"/>
                <a:sym typeface="Aileron"/>
              </a:rPr>
              <a:t>of Road Test</a:t>
            </a:r>
          </a:p>
        </p:txBody>
      </p:sp>
      <p:sp>
        <p:nvSpPr>
          <p:cNvPr id="43" name="AutoShape 43"/>
          <p:cNvSpPr/>
          <p:nvPr/>
        </p:nvSpPr>
        <p:spPr>
          <a:xfrm flipH="1" flipV="1">
            <a:off x="16464755" y="4907561"/>
            <a:ext cx="6950" cy="1346783"/>
          </a:xfrm>
          <a:prstGeom prst="line">
            <a:avLst/>
          </a:prstGeom>
          <a:ln w="114300" cap="flat">
            <a:solidFill>
              <a:srgbClr val="FF001B"/>
            </a:solidFill>
            <a:prstDash val="solid"/>
            <a:headEnd type="none" w="sm" len="sm"/>
            <a:tailEnd type="none" w="sm" len="sm"/>
          </a:ln>
        </p:spPr>
      </p:sp>
      <p:grpSp>
        <p:nvGrpSpPr>
          <p:cNvPr id="44" name="Group 44"/>
          <p:cNvGrpSpPr/>
          <p:nvPr/>
        </p:nvGrpSpPr>
        <p:grpSpPr>
          <a:xfrm>
            <a:off x="15491042" y="3178173"/>
            <a:ext cx="1871225" cy="18712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47" name="TextBox 47"/>
          <p:cNvSpPr txBox="1"/>
          <p:nvPr/>
        </p:nvSpPr>
        <p:spPr>
          <a:xfrm>
            <a:off x="15902286" y="3440124"/>
            <a:ext cx="1048738"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4877808" y="5793061"/>
            <a:ext cx="9084426" cy="0"/>
          </a:xfrm>
          <a:prstGeom prst="line">
            <a:avLst/>
          </a:prstGeom>
          <a:ln w="104775" cap="flat">
            <a:solidFill>
              <a:srgbClr val="BE1C2D"/>
            </a:solidFill>
            <a:prstDash val="solid"/>
            <a:headEnd type="none" w="sm" len="sm"/>
            <a:tailEnd type="none" w="sm" len="sm"/>
          </a:ln>
        </p:spPr>
      </p:sp>
      <p:sp>
        <p:nvSpPr>
          <p:cNvPr id="3" name="TextBox 3"/>
          <p:cNvSpPr txBox="1"/>
          <p:nvPr/>
        </p:nvSpPr>
        <p:spPr>
          <a:xfrm>
            <a:off x="2062023" y="3714178"/>
            <a:ext cx="5185294" cy="1180803"/>
          </a:xfrm>
          <a:prstGeom prst="rect">
            <a:avLst/>
          </a:prstGeom>
        </p:spPr>
        <p:txBody>
          <a:bodyPr lIns="0" tIns="0" rIns="0" bIns="0" rtlCol="0" anchor="t">
            <a:spAutoFit/>
          </a:bodyPr>
          <a:lstStyle/>
          <a:p>
            <a:pPr algn="ctr">
              <a:lnSpc>
                <a:spcPts val="9747"/>
              </a:lnSpc>
            </a:pPr>
            <a:r>
              <a:rPr lang="en-US" sz="6498" spc="194">
                <a:solidFill>
                  <a:srgbClr val="FFFFFF"/>
                </a:solidFill>
                <a:latin typeface="Aileron"/>
                <a:ea typeface="Aileron"/>
                <a:cs typeface="Aileron"/>
                <a:sym typeface="Aileron"/>
              </a:rPr>
              <a:t>Annual MVR</a:t>
            </a:r>
          </a:p>
        </p:txBody>
      </p:sp>
      <p:sp>
        <p:nvSpPr>
          <p:cNvPr id="4" name="TextBox 4"/>
          <p:cNvSpPr txBox="1"/>
          <p:nvPr/>
        </p:nvSpPr>
        <p:spPr>
          <a:xfrm>
            <a:off x="6500095" y="6711723"/>
            <a:ext cx="3702026" cy="914400"/>
          </a:xfrm>
          <a:prstGeom prst="rect">
            <a:avLst/>
          </a:prstGeom>
        </p:spPr>
        <p:txBody>
          <a:bodyPr lIns="0" tIns="0" rIns="0" bIns="0" rtlCol="0" anchor="t">
            <a:spAutoFit/>
          </a:bodyPr>
          <a:lstStyle/>
          <a:p>
            <a:pPr algn="ctr">
              <a:lnSpc>
                <a:spcPts val="3749"/>
              </a:lnSpc>
            </a:pPr>
            <a:r>
              <a:rPr lang="en-US" sz="2499" spc="74">
                <a:solidFill>
                  <a:srgbClr val="A3A190"/>
                </a:solidFill>
                <a:latin typeface="Aileron"/>
                <a:ea typeface="Aileron"/>
                <a:cs typeface="Aileron"/>
                <a:sym typeface="Aileron"/>
              </a:rPr>
              <a:t>Annual Certificate of Violation</a:t>
            </a:r>
          </a:p>
        </p:txBody>
      </p:sp>
      <p:sp>
        <p:nvSpPr>
          <p:cNvPr id="5" name="AutoShape 5"/>
          <p:cNvSpPr/>
          <p:nvPr/>
        </p:nvSpPr>
        <p:spPr>
          <a:xfrm flipV="1">
            <a:off x="8256172" y="5264618"/>
            <a:ext cx="0" cy="1157990"/>
          </a:xfrm>
          <a:prstGeom prst="line">
            <a:avLst/>
          </a:prstGeom>
          <a:ln w="104775" cap="flat">
            <a:solidFill>
              <a:srgbClr val="BE1C2D"/>
            </a:solidFill>
            <a:prstDash val="solid"/>
            <a:headEnd type="none" w="sm" len="sm"/>
            <a:tailEnd type="none" w="sm" len="sm"/>
          </a:ln>
        </p:spPr>
      </p:sp>
      <p:grpSp>
        <p:nvGrpSpPr>
          <p:cNvPr id="6" name="Group 6"/>
          <p:cNvGrpSpPr/>
          <p:nvPr/>
        </p:nvGrpSpPr>
        <p:grpSpPr>
          <a:xfrm>
            <a:off x="7645670" y="4134238"/>
            <a:ext cx="1217272" cy="12172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8" name="TextBox 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16</a:t>
              </a:r>
            </a:p>
          </p:txBody>
        </p:sp>
      </p:grpSp>
      <p:sp>
        <p:nvSpPr>
          <p:cNvPr id="9" name="AutoShape 9"/>
          <p:cNvSpPr/>
          <p:nvPr/>
        </p:nvSpPr>
        <p:spPr>
          <a:xfrm flipV="1">
            <a:off x="11630800" y="5206405"/>
            <a:ext cx="0" cy="1157990"/>
          </a:xfrm>
          <a:prstGeom prst="line">
            <a:avLst/>
          </a:prstGeom>
          <a:ln w="104775" cap="flat">
            <a:solidFill>
              <a:srgbClr val="BE1C2D"/>
            </a:solidFill>
            <a:prstDash val="solid"/>
            <a:headEnd type="none" w="sm" len="sm"/>
            <a:tailEnd type="none" w="sm" len="sm"/>
          </a:ln>
        </p:spPr>
      </p:sp>
      <p:grpSp>
        <p:nvGrpSpPr>
          <p:cNvPr id="10" name="Group 10"/>
          <p:cNvGrpSpPr/>
          <p:nvPr/>
        </p:nvGrpSpPr>
        <p:grpSpPr>
          <a:xfrm>
            <a:off x="11026760" y="6271244"/>
            <a:ext cx="1217272" cy="121727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17</a:t>
              </a:r>
            </a:p>
          </p:txBody>
        </p:sp>
      </p:grpSp>
      <p:sp>
        <p:nvSpPr>
          <p:cNvPr id="13" name="AutoShape 13"/>
          <p:cNvSpPr/>
          <p:nvPr/>
        </p:nvSpPr>
        <p:spPr>
          <a:xfrm flipV="1">
            <a:off x="13913886" y="5340587"/>
            <a:ext cx="0" cy="1157990"/>
          </a:xfrm>
          <a:prstGeom prst="line">
            <a:avLst/>
          </a:prstGeom>
          <a:ln w="104775" cap="flat">
            <a:solidFill>
              <a:srgbClr val="BE1C2D"/>
            </a:solidFill>
            <a:prstDash val="solid"/>
            <a:headEnd type="none" w="sm" len="sm"/>
            <a:tailEnd type="none" w="sm" len="sm"/>
          </a:ln>
        </p:spPr>
      </p:sp>
      <p:grpSp>
        <p:nvGrpSpPr>
          <p:cNvPr id="14" name="Group 14"/>
          <p:cNvGrpSpPr/>
          <p:nvPr/>
        </p:nvGrpSpPr>
        <p:grpSpPr>
          <a:xfrm>
            <a:off x="13311138" y="4210208"/>
            <a:ext cx="1217272" cy="121727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16" name="TextBox 1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18</a:t>
              </a:r>
            </a:p>
          </p:txBody>
        </p:sp>
      </p:grpSp>
      <p:sp>
        <p:nvSpPr>
          <p:cNvPr id="17" name="TextBox 17"/>
          <p:cNvSpPr txBox="1"/>
          <p:nvPr/>
        </p:nvSpPr>
        <p:spPr>
          <a:xfrm>
            <a:off x="9434908" y="4308723"/>
            <a:ext cx="3702026" cy="365125"/>
          </a:xfrm>
          <a:prstGeom prst="rect">
            <a:avLst/>
          </a:prstGeom>
        </p:spPr>
        <p:txBody>
          <a:bodyPr lIns="0" tIns="0" rIns="0" bIns="0" rtlCol="0" anchor="t">
            <a:spAutoFit/>
          </a:bodyPr>
          <a:lstStyle/>
          <a:p>
            <a:pPr algn="ctr">
              <a:lnSpc>
                <a:spcPts val="2824"/>
              </a:lnSpc>
            </a:pPr>
            <a:r>
              <a:rPr lang="en-US" sz="2499" spc="74">
                <a:solidFill>
                  <a:srgbClr val="A3A190"/>
                </a:solidFill>
                <a:latin typeface="Aileron"/>
                <a:ea typeface="Aileron"/>
                <a:cs typeface="Aileron"/>
                <a:sym typeface="Aileron"/>
              </a:rPr>
              <a:t>Warning Notice</a:t>
            </a:r>
          </a:p>
        </p:txBody>
      </p:sp>
      <p:sp>
        <p:nvSpPr>
          <p:cNvPr id="18" name="TextBox 18"/>
          <p:cNvSpPr txBox="1"/>
          <p:nvPr/>
        </p:nvSpPr>
        <p:spPr>
          <a:xfrm>
            <a:off x="12748087" y="6908573"/>
            <a:ext cx="2331598" cy="717550"/>
          </a:xfrm>
          <a:prstGeom prst="rect">
            <a:avLst/>
          </a:prstGeom>
        </p:spPr>
        <p:txBody>
          <a:bodyPr lIns="0" tIns="0" rIns="0" bIns="0" rtlCol="0" anchor="t">
            <a:spAutoFit/>
          </a:bodyPr>
          <a:lstStyle/>
          <a:p>
            <a:pPr algn="ctr">
              <a:lnSpc>
                <a:spcPts val="2824"/>
              </a:lnSpc>
            </a:pPr>
            <a:r>
              <a:rPr lang="en-US" sz="2499" spc="74">
                <a:solidFill>
                  <a:srgbClr val="A3A190"/>
                </a:solidFill>
                <a:latin typeface="Aileron"/>
                <a:ea typeface="Aileron"/>
                <a:cs typeface="Aileron"/>
                <a:sym typeface="Aileron"/>
              </a:rPr>
              <a:t>Termination</a:t>
            </a:r>
          </a:p>
          <a:p>
            <a:pPr algn="ctr">
              <a:lnSpc>
                <a:spcPts val="2824"/>
              </a:lnSpc>
            </a:pPr>
            <a:r>
              <a:rPr lang="en-US" sz="2499" spc="74">
                <a:solidFill>
                  <a:srgbClr val="A3A190"/>
                </a:solidFill>
                <a:latin typeface="Aileron"/>
                <a:ea typeface="Aileron"/>
                <a:cs typeface="Aileron"/>
                <a:sym typeface="Aileron"/>
              </a:rPr>
              <a:t>Letter</a:t>
            </a:r>
          </a:p>
        </p:txBody>
      </p:sp>
      <p:grpSp>
        <p:nvGrpSpPr>
          <p:cNvPr id="19" name="Group 19"/>
          <p:cNvGrpSpPr/>
          <p:nvPr/>
        </p:nvGrpSpPr>
        <p:grpSpPr>
          <a:xfrm>
            <a:off x="3020827" y="790501"/>
            <a:ext cx="12246346" cy="1030605"/>
            <a:chOff x="0" y="0"/>
            <a:chExt cx="16328461" cy="1374140"/>
          </a:xfrm>
        </p:grpSpPr>
        <p:sp>
          <p:nvSpPr>
            <p:cNvPr id="20" name="TextBox 20"/>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21" name="TextBox 21"/>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22" name="Group 22"/>
          <p:cNvGrpSpPr/>
          <p:nvPr/>
        </p:nvGrpSpPr>
        <p:grpSpPr>
          <a:xfrm>
            <a:off x="0" y="0"/>
            <a:ext cx="16192500" cy="172508"/>
            <a:chOff x="0" y="0"/>
            <a:chExt cx="4264691" cy="45434"/>
          </a:xfrm>
        </p:grpSpPr>
        <p:sp>
          <p:nvSpPr>
            <p:cNvPr id="23" name="Freeform 2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24" name="TextBox 2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25" name="Group 25"/>
          <p:cNvGrpSpPr/>
          <p:nvPr/>
        </p:nvGrpSpPr>
        <p:grpSpPr>
          <a:xfrm>
            <a:off x="16192500" y="10137246"/>
            <a:ext cx="2283181" cy="167947"/>
            <a:chOff x="0" y="0"/>
            <a:chExt cx="601332" cy="44233"/>
          </a:xfrm>
        </p:grpSpPr>
        <p:sp>
          <p:nvSpPr>
            <p:cNvPr id="26" name="Freeform 2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27" name="TextBox 2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28" name="AutoShape 28"/>
          <p:cNvSpPr/>
          <p:nvPr/>
        </p:nvSpPr>
        <p:spPr>
          <a:xfrm flipH="1" flipV="1">
            <a:off x="4870858" y="5306226"/>
            <a:ext cx="6950" cy="1346783"/>
          </a:xfrm>
          <a:prstGeom prst="line">
            <a:avLst/>
          </a:prstGeom>
          <a:ln w="114300" cap="flat">
            <a:solidFill>
              <a:srgbClr val="FF001B"/>
            </a:solidFill>
            <a:prstDash val="solid"/>
            <a:headEnd type="none" w="sm" len="sm"/>
            <a:tailEnd type="none" w="sm" len="sm"/>
          </a:ln>
        </p:spPr>
      </p:sp>
      <p:grpSp>
        <p:nvGrpSpPr>
          <p:cNvPr id="29" name="Group 29"/>
          <p:cNvGrpSpPr/>
          <p:nvPr/>
        </p:nvGrpSpPr>
        <p:grpSpPr>
          <a:xfrm>
            <a:off x="3942195" y="6582605"/>
            <a:ext cx="1871225" cy="18712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31" name="TextBox 31"/>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32" name="TextBox 32"/>
          <p:cNvSpPr txBox="1"/>
          <p:nvPr/>
        </p:nvSpPr>
        <p:spPr>
          <a:xfrm>
            <a:off x="4367578" y="6844556"/>
            <a:ext cx="1020458"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4877808" y="5793061"/>
            <a:ext cx="9084426" cy="0"/>
          </a:xfrm>
          <a:prstGeom prst="line">
            <a:avLst/>
          </a:prstGeom>
          <a:ln w="104775" cap="flat">
            <a:solidFill>
              <a:srgbClr val="BE1C2D"/>
            </a:solidFill>
            <a:prstDash val="solid"/>
            <a:headEnd type="none" w="sm" len="sm"/>
            <a:tailEnd type="none" w="sm" len="sm"/>
          </a:ln>
        </p:spPr>
      </p:sp>
      <p:sp>
        <p:nvSpPr>
          <p:cNvPr id="3" name="TextBox 3"/>
          <p:cNvSpPr txBox="1"/>
          <p:nvPr/>
        </p:nvSpPr>
        <p:spPr>
          <a:xfrm>
            <a:off x="3453497" y="4552144"/>
            <a:ext cx="2284741" cy="457200"/>
          </a:xfrm>
          <a:prstGeom prst="rect">
            <a:avLst/>
          </a:prstGeom>
        </p:spPr>
        <p:txBody>
          <a:bodyPr lIns="0" tIns="0" rIns="0" bIns="0" rtlCol="0" anchor="t">
            <a:spAutoFit/>
          </a:bodyPr>
          <a:lstStyle/>
          <a:p>
            <a:pPr algn="ctr">
              <a:lnSpc>
                <a:spcPts val="3750"/>
              </a:lnSpc>
            </a:pPr>
            <a:r>
              <a:rPr lang="en-US" sz="2500" spc="75">
                <a:solidFill>
                  <a:srgbClr val="A3A190"/>
                </a:solidFill>
                <a:latin typeface="Aileron"/>
                <a:ea typeface="Aileron"/>
                <a:cs typeface="Aileron"/>
                <a:sym typeface="Aileron"/>
              </a:rPr>
              <a:t>Annual MVR</a:t>
            </a:r>
          </a:p>
        </p:txBody>
      </p:sp>
      <p:sp>
        <p:nvSpPr>
          <p:cNvPr id="4" name="TextBox 4"/>
          <p:cNvSpPr txBox="1"/>
          <p:nvPr/>
        </p:nvSpPr>
        <p:spPr>
          <a:xfrm>
            <a:off x="6324126" y="6739694"/>
            <a:ext cx="4373777" cy="1429705"/>
          </a:xfrm>
          <a:prstGeom prst="rect">
            <a:avLst/>
          </a:prstGeom>
        </p:spPr>
        <p:txBody>
          <a:bodyPr lIns="0" tIns="0" rIns="0" bIns="0" rtlCol="0" anchor="t">
            <a:spAutoFit/>
          </a:bodyPr>
          <a:lstStyle/>
          <a:p>
            <a:pPr algn="ctr">
              <a:lnSpc>
                <a:spcPts val="5754"/>
              </a:lnSpc>
            </a:pPr>
            <a:r>
              <a:rPr lang="en-US" sz="3836" spc="115">
                <a:solidFill>
                  <a:srgbClr val="FFFFFF"/>
                </a:solidFill>
                <a:latin typeface="Aileron"/>
                <a:ea typeface="Aileron"/>
                <a:cs typeface="Aileron"/>
                <a:sym typeface="Aileron"/>
              </a:rPr>
              <a:t>Annual Certificate of Violation</a:t>
            </a:r>
          </a:p>
        </p:txBody>
      </p:sp>
      <p:sp>
        <p:nvSpPr>
          <p:cNvPr id="5" name="AutoShape 5"/>
          <p:cNvSpPr/>
          <p:nvPr/>
        </p:nvSpPr>
        <p:spPr>
          <a:xfrm flipV="1">
            <a:off x="11630800" y="5206405"/>
            <a:ext cx="0" cy="1157990"/>
          </a:xfrm>
          <a:prstGeom prst="line">
            <a:avLst/>
          </a:prstGeom>
          <a:ln w="104775" cap="flat">
            <a:solidFill>
              <a:srgbClr val="BE1C2D"/>
            </a:solidFill>
            <a:prstDash val="solid"/>
            <a:headEnd type="none" w="sm" len="sm"/>
            <a:tailEnd type="none" w="sm" len="sm"/>
          </a:ln>
        </p:spPr>
      </p:sp>
      <p:grpSp>
        <p:nvGrpSpPr>
          <p:cNvPr id="6" name="Group 6"/>
          <p:cNvGrpSpPr/>
          <p:nvPr/>
        </p:nvGrpSpPr>
        <p:grpSpPr>
          <a:xfrm>
            <a:off x="11026760" y="6271244"/>
            <a:ext cx="1217272" cy="12172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8" name="TextBox 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17</a:t>
              </a:r>
            </a:p>
          </p:txBody>
        </p:sp>
      </p:grpSp>
      <p:sp>
        <p:nvSpPr>
          <p:cNvPr id="9" name="AutoShape 9"/>
          <p:cNvSpPr/>
          <p:nvPr/>
        </p:nvSpPr>
        <p:spPr>
          <a:xfrm flipV="1">
            <a:off x="13913886" y="5340587"/>
            <a:ext cx="0" cy="1157990"/>
          </a:xfrm>
          <a:prstGeom prst="line">
            <a:avLst/>
          </a:prstGeom>
          <a:ln w="104775" cap="flat">
            <a:solidFill>
              <a:srgbClr val="BE1C2D"/>
            </a:solidFill>
            <a:prstDash val="solid"/>
            <a:headEnd type="none" w="sm" len="sm"/>
            <a:tailEnd type="none" w="sm" len="sm"/>
          </a:ln>
        </p:spPr>
      </p:sp>
      <p:grpSp>
        <p:nvGrpSpPr>
          <p:cNvPr id="10" name="Group 10"/>
          <p:cNvGrpSpPr/>
          <p:nvPr/>
        </p:nvGrpSpPr>
        <p:grpSpPr>
          <a:xfrm>
            <a:off x="13311138" y="4210208"/>
            <a:ext cx="1217272" cy="121727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18</a:t>
              </a:r>
            </a:p>
          </p:txBody>
        </p:sp>
      </p:grpSp>
      <p:sp>
        <p:nvSpPr>
          <p:cNvPr id="13" name="TextBox 13"/>
          <p:cNvSpPr txBox="1"/>
          <p:nvPr/>
        </p:nvSpPr>
        <p:spPr>
          <a:xfrm>
            <a:off x="9522010" y="4644219"/>
            <a:ext cx="3702026" cy="365125"/>
          </a:xfrm>
          <a:prstGeom prst="rect">
            <a:avLst/>
          </a:prstGeom>
        </p:spPr>
        <p:txBody>
          <a:bodyPr lIns="0" tIns="0" rIns="0" bIns="0" rtlCol="0" anchor="t">
            <a:spAutoFit/>
          </a:bodyPr>
          <a:lstStyle/>
          <a:p>
            <a:pPr algn="ctr">
              <a:lnSpc>
                <a:spcPts val="2824"/>
              </a:lnSpc>
            </a:pPr>
            <a:r>
              <a:rPr lang="en-US" sz="2499" spc="74">
                <a:solidFill>
                  <a:srgbClr val="A3A190"/>
                </a:solidFill>
                <a:latin typeface="Aileron"/>
                <a:ea typeface="Aileron"/>
                <a:cs typeface="Aileron"/>
                <a:sym typeface="Aileron"/>
              </a:rPr>
              <a:t>Warning Notice</a:t>
            </a:r>
          </a:p>
        </p:txBody>
      </p:sp>
      <p:sp>
        <p:nvSpPr>
          <p:cNvPr id="14" name="TextBox 14"/>
          <p:cNvSpPr txBox="1"/>
          <p:nvPr/>
        </p:nvSpPr>
        <p:spPr>
          <a:xfrm>
            <a:off x="12748087" y="6908573"/>
            <a:ext cx="2331598" cy="717550"/>
          </a:xfrm>
          <a:prstGeom prst="rect">
            <a:avLst/>
          </a:prstGeom>
        </p:spPr>
        <p:txBody>
          <a:bodyPr lIns="0" tIns="0" rIns="0" bIns="0" rtlCol="0" anchor="t">
            <a:spAutoFit/>
          </a:bodyPr>
          <a:lstStyle/>
          <a:p>
            <a:pPr algn="ctr">
              <a:lnSpc>
                <a:spcPts val="2824"/>
              </a:lnSpc>
            </a:pPr>
            <a:r>
              <a:rPr lang="en-US" sz="2499" spc="74">
                <a:solidFill>
                  <a:srgbClr val="A3A190"/>
                </a:solidFill>
                <a:latin typeface="Aileron"/>
                <a:ea typeface="Aileron"/>
                <a:cs typeface="Aileron"/>
                <a:sym typeface="Aileron"/>
              </a:rPr>
              <a:t>Termination</a:t>
            </a:r>
          </a:p>
          <a:p>
            <a:pPr algn="ctr">
              <a:lnSpc>
                <a:spcPts val="2824"/>
              </a:lnSpc>
            </a:pPr>
            <a:r>
              <a:rPr lang="en-US" sz="2499" spc="74">
                <a:solidFill>
                  <a:srgbClr val="A3A190"/>
                </a:solidFill>
                <a:latin typeface="Aileron"/>
                <a:ea typeface="Aileron"/>
                <a:cs typeface="Aileron"/>
                <a:sym typeface="Aileron"/>
              </a:rPr>
              <a:t>Letter</a:t>
            </a:r>
          </a:p>
        </p:txBody>
      </p:sp>
      <p:grpSp>
        <p:nvGrpSpPr>
          <p:cNvPr id="15" name="Group 15"/>
          <p:cNvGrpSpPr/>
          <p:nvPr/>
        </p:nvGrpSpPr>
        <p:grpSpPr>
          <a:xfrm>
            <a:off x="3020827" y="790501"/>
            <a:ext cx="12246346" cy="1030605"/>
            <a:chOff x="0" y="0"/>
            <a:chExt cx="16328461" cy="1374140"/>
          </a:xfrm>
        </p:grpSpPr>
        <p:sp>
          <p:nvSpPr>
            <p:cNvPr id="16" name="TextBox 16"/>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17" name="TextBox 17"/>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8" name="Group 18"/>
          <p:cNvGrpSpPr/>
          <p:nvPr/>
        </p:nvGrpSpPr>
        <p:grpSpPr>
          <a:xfrm>
            <a:off x="0" y="0"/>
            <a:ext cx="16192500" cy="172508"/>
            <a:chOff x="0" y="0"/>
            <a:chExt cx="4264691" cy="45434"/>
          </a:xfrm>
        </p:grpSpPr>
        <p:sp>
          <p:nvSpPr>
            <p:cNvPr id="19" name="Freeform 1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20" name="TextBox 20"/>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21" name="Group 21"/>
          <p:cNvGrpSpPr/>
          <p:nvPr/>
        </p:nvGrpSpPr>
        <p:grpSpPr>
          <a:xfrm>
            <a:off x="16192500" y="10137246"/>
            <a:ext cx="2283181" cy="167947"/>
            <a:chOff x="0" y="0"/>
            <a:chExt cx="601332" cy="44233"/>
          </a:xfrm>
        </p:grpSpPr>
        <p:sp>
          <p:nvSpPr>
            <p:cNvPr id="22" name="Freeform 22"/>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23" name="TextBox 23"/>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24" name="AutoShape 24"/>
          <p:cNvSpPr/>
          <p:nvPr/>
        </p:nvSpPr>
        <p:spPr>
          <a:xfrm flipH="1" flipV="1">
            <a:off x="8578783" y="5229880"/>
            <a:ext cx="6950" cy="1346783"/>
          </a:xfrm>
          <a:prstGeom prst="line">
            <a:avLst/>
          </a:prstGeom>
          <a:ln w="114300" cap="flat">
            <a:solidFill>
              <a:srgbClr val="FF001B"/>
            </a:solidFill>
            <a:prstDash val="solid"/>
            <a:headEnd type="none" w="sm" len="sm"/>
            <a:tailEnd type="none" w="sm" len="sm"/>
          </a:ln>
        </p:spPr>
      </p:sp>
      <p:grpSp>
        <p:nvGrpSpPr>
          <p:cNvPr id="25" name="Group 25"/>
          <p:cNvGrpSpPr/>
          <p:nvPr/>
        </p:nvGrpSpPr>
        <p:grpSpPr>
          <a:xfrm>
            <a:off x="7563683" y="3556255"/>
            <a:ext cx="1871225" cy="187122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27" name="TextBox 27"/>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28" name="TextBox 28"/>
          <p:cNvSpPr txBox="1"/>
          <p:nvPr/>
        </p:nvSpPr>
        <p:spPr>
          <a:xfrm>
            <a:off x="7993555" y="3818206"/>
            <a:ext cx="1011481"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16</a:t>
            </a:r>
          </a:p>
        </p:txBody>
      </p:sp>
      <p:sp>
        <p:nvSpPr>
          <p:cNvPr id="29" name="AutoShape 29"/>
          <p:cNvSpPr/>
          <p:nvPr/>
        </p:nvSpPr>
        <p:spPr>
          <a:xfrm flipV="1">
            <a:off x="4873211" y="5229880"/>
            <a:ext cx="0" cy="1157990"/>
          </a:xfrm>
          <a:prstGeom prst="line">
            <a:avLst/>
          </a:prstGeom>
          <a:ln w="104775" cap="flat">
            <a:solidFill>
              <a:srgbClr val="BE1C2D"/>
            </a:solidFill>
            <a:prstDash val="solid"/>
            <a:headEnd type="none" w="sm" len="sm"/>
            <a:tailEnd type="none" w="sm" len="sm"/>
          </a:ln>
        </p:spPr>
      </p:sp>
      <p:grpSp>
        <p:nvGrpSpPr>
          <p:cNvPr id="30" name="Group 30"/>
          <p:cNvGrpSpPr/>
          <p:nvPr/>
        </p:nvGrpSpPr>
        <p:grpSpPr>
          <a:xfrm>
            <a:off x="4269171" y="6294719"/>
            <a:ext cx="1217272" cy="121727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15</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4877808" y="5793061"/>
            <a:ext cx="9084426" cy="0"/>
          </a:xfrm>
          <a:prstGeom prst="line">
            <a:avLst/>
          </a:prstGeom>
          <a:ln w="104775" cap="flat">
            <a:solidFill>
              <a:srgbClr val="BE1C2D"/>
            </a:solidFill>
            <a:prstDash val="solid"/>
            <a:headEnd type="none" w="sm" len="sm"/>
            <a:tailEnd type="none" w="sm" len="sm"/>
          </a:ln>
        </p:spPr>
      </p:sp>
      <p:sp>
        <p:nvSpPr>
          <p:cNvPr id="3" name="TextBox 3"/>
          <p:cNvSpPr txBox="1"/>
          <p:nvPr/>
        </p:nvSpPr>
        <p:spPr>
          <a:xfrm>
            <a:off x="3942025" y="4552144"/>
            <a:ext cx="1961396" cy="457200"/>
          </a:xfrm>
          <a:prstGeom prst="rect">
            <a:avLst/>
          </a:prstGeom>
        </p:spPr>
        <p:txBody>
          <a:bodyPr lIns="0" tIns="0" rIns="0" bIns="0" rtlCol="0" anchor="t">
            <a:spAutoFit/>
          </a:bodyPr>
          <a:lstStyle/>
          <a:p>
            <a:pPr algn="ctr">
              <a:lnSpc>
                <a:spcPts val="3750"/>
              </a:lnSpc>
            </a:pPr>
            <a:r>
              <a:rPr lang="en-US" sz="2500" spc="75">
                <a:solidFill>
                  <a:srgbClr val="A3A190"/>
                </a:solidFill>
                <a:latin typeface="Aileron"/>
                <a:ea typeface="Aileron"/>
                <a:cs typeface="Aileron"/>
                <a:sym typeface="Aileron"/>
              </a:rPr>
              <a:t>Annual MVR</a:t>
            </a:r>
          </a:p>
        </p:txBody>
      </p:sp>
      <p:sp>
        <p:nvSpPr>
          <p:cNvPr id="4" name="TextBox 4"/>
          <p:cNvSpPr txBox="1"/>
          <p:nvPr/>
        </p:nvSpPr>
        <p:spPr>
          <a:xfrm>
            <a:off x="6478931" y="6597297"/>
            <a:ext cx="3234639" cy="914400"/>
          </a:xfrm>
          <a:prstGeom prst="rect">
            <a:avLst/>
          </a:prstGeom>
        </p:spPr>
        <p:txBody>
          <a:bodyPr lIns="0" tIns="0" rIns="0" bIns="0" rtlCol="0" anchor="t">
            <a:spAutoFit/>
          </a:bodyPr>
          <a:lstStyle/>
          <a:p>
            <a:pPr algn="ctr">
              <a:lnSpc>
                <a:spcPts val="3749"/>
              </a:lnSpc>
            </a:pPr>
            <a:r>
              <a:rPr lang="en-US" sz="2499" spc="74">
                <a:solidFill>
                  <a:srgbClr val="A3A190"/>
                </a:solidFill>
                <a:latin typeface="Aileron"/>
                <a:ea typeface="Aileron"/>
                <a:cs typeface="Aileron"/>
                <a:sym typeface="Aileron"/>
              </a:rPr>
              <a:t>Annual Certificate of Violation</a:t>
            </a:r>
          </a:p>
        </p:txBody>
      </p:sp>
      <p:sp>
        <p:nvSpPr>
          <p:cNvPr id="5" name="TextBox 5"/>
          <p:cNvSpPr txBox="1"/>
          <p:nvPr/>
        </p:nvSpPr>
        <p:spPr>
          <a:xfrm>
            <a:off x="9144000" y="3669596"/>
            <a:ext cx="3702026" cy="1287780"/>
          </a:xfrm>
          <a:prstGeom prst="rect">
            <a:avLst/>
          </a:prstGeom>
        </p:spPr>
        <p:txBody>
          <a:bodyPr lIns="0" tIns="0" rIns="0" bIns="0" rtlCol="0" anchor="t">
            <a:spAutoFit/>
          </a:bodyPr>
          <a:lstStyle/>
          <a:p>
            <a:pPr algn="ctr">
              <a:lnSpc>
                <a:spcPts val="5084"/>
              </a:lnSpc>
            </a:pPr>
            <a:r>
              <a:rPr lang="en-US" sz="4500" spc="135">
                <a:solidFill>
                  <a:srgbClr val="FFFFFF"/>
                </a:solidFill>
                <a:latin typeface="Aileron"/>
                <a:ea typeface="Aileron"/>
                <a:cs typeface="Aileron"/>
                <a:sym typeface="Aileron"/>
              </a:rPr>
              <a:t>Warning Notice</a:t>
            </a:r>
          </a:p>
        </p:txBody>
      </p:sp>
      <p:sp>
        <p:nvSpPr>
          <p:cNvPr id="6" name="TextBox 6"/>
          <p:cNvSpPr txBox="1"/>
          <p:nvPr/>
        </p:nvSpPr>
        <p:spPr>
          <a:xfrm>
            <a:off x="12748087" y="6908573"/>
            <a:ext cx="2331598" cy="717550"/>
          </a:xfrm>
          <a:prstGeom prst="rect">
            <a:avLst/>
          </a:prstGeom>
        </p:spPr>
        <p:txBody>
          <a:bodyPr lIns="0" tIns="0" rIns="0" bIns="0" rtlCol="0" anchor="t">
            <a:spAutoFit/>
          </a:bodyPr>
          <a:lstStyle/>
          <a:p>
            <a:pPr algn="ctr">
              <a:lnSpc>
                <a:spcPts val="2824"/>
              </a:lnSpc>
            </a:pPr>
            <a:r>
              <a:rPr lang="en-US" sz="2499" spc="74">
                <a:solidFill>
                  <a:srgbClr val="A3A190"/>
                </a:solidFill>
                <a:latin typeface="Aileron"/>
                <a:ea typeface="Aileron"/>
                <a:cs typeface="Aileron"/>
                <a:sym typeface="Aileron"/>
              </a:rPr>
              <a:t>Termination</a:t>
            </a:r>
          </a:p>
          <a:p>
            <a:pPr algn="ctr">
              <a:lnSpc>
                <a:spcPts val="2824"/>
              </a:lnSpc>
            </a:pPr>
            <a:r>
              <a:rPr lang="en-US" sz="2499" spc="74">
                <a:solidFill>
                  <a:srgbClr val="A3A190"/>
                </a:solidFill>
                <a:latin typeface="Aileron"/>
                <a:ea typeface="Aileron"/>
                <a:cs typeface="Aileron"/>
                <a:sym typeface="Aileron"/>
              </a:rPr>
              <a:t>Letter</a:t>
            </a:r>
          </a:p>
        </p:txBody>
      </p:sp>
      <p:grpSp>
        <p:nvGrpSpPr>
          <p:cNvPr id="7" name="Group 7"/>
          <p:cNvGrpSpPr/>
          <p:nvPr/>
        </p:nvGrpSpPr>
        <p:grpSpPr>
          <a:xfrm>
            <a:off x="3020827" y="790501"/>
            <a:ext cx="12246346" cy="1030605"/>
            <a:chOff x="0" y="0"/>
            <a:chExt cx="16328461" cy="1374140"/>
          </a:xfrm>
        </p:grpSpPr>
        <p:sp>
          <p:nvSpPr>
            <p:cNvPr id="8" name="TextBox 8"/>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9" name="TextBox 9"/>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0" name="Group 10"/>
          <p:cNvGrpSpPr/>
          <p:nvPr/>
        </p:nvGrpSpPr>
        <p:grpSpPr>
          <a:xfrm>
            <a:off x="0" y="0"/>
            <a:ext cx="16192500" cy="172508"/>
            <a:chOff x="0" y="0"/>
            <a:chExt cx="4264691" cy="45434"/>
          </a:xfrm>
        </p:grpSpPr>
        <p:sp>
          <p:nvSpPr>
            <p:cNvPr id="11" name="Freeform 11"/>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2" name="TextBox 12"/>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3" name="Group 13"/>
          <p:cNvGrpSpPr/>
          <p:nvPr/>
        </p:nvGrpSpPr>
        <p:grpSpPr>
          <a:xfrm>
            <a:off x="16192500" y="10137246"/>
            <a:ext cx="2283181" cy="167947"/>
            <a:chOff x="0" y="0"/>
            <a:chExt cx="601332" cy="44233"/>
          </a:xfrm>
        </p:grpSpPr>
        <p:sp>
          <p:nvSpPr>
            <p:cNvPr id="14" name="Freeform 1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5" name="TextBox 15"/>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16" name="AutoShape 16"/>
          <p:cNvSpPr/>
          <p:nvPr/>
        </p:nvSpPr>
        <p:spPr>
          <a:xfrm flipH="1" flipV="1">
            <a:off x="11070858" y="5094793"/>
            <a:ext cx="6950" cy="1346783"/>
          </a:xfrm>
          <a:prstGeom prst="line">
            <a:avLst/>
          </a:prstGeom>
          <a:ln w="114300" cap="flat">
            <a:solidFill>
              <a:srgbClr val="FF001B"/>
            </a:solidFill>
            <a:prstDash val="solid"/>
            <a:headEnd type="none" w="sm" len="sm"/>
            <a:tailEnd type="none" w="sm" len="sm"/>
          </a:ln>
        </p:spPr>
      </p:sp>
      <p:grpSp>
        <p:nvGrpSpPr>
          <p:cNvPr id="17" name="Group 17"/>
          <p:cNvGrpSpPr/>
          <p:nvPr/>
        </p:nvGrpSpPr>
        <p:grpSpPr>
          <a:xfrm>
            <a:off x="10199344" y="6381269"/>
            <a:ext cx="1871225" cy="18712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19" name="TextBox 19"/>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20" name="TextBox 20"/>
          <p:cNvSpPr txBox="1"/>
          <p:nvPr/>
        </p:nvSpPr>
        <p:spPr>
          <a:xfrm>
            <a:off x="10653157" y="6643221"/>
            <a:ext cx="963600"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17</a:t>
            </a:r>
          </a:p>
        </p:txBody>
      </p:sp>
      <p:sp>
        <p:nvSpPr>
          <p:cNvPr id="21" name="AutoShape 21"/>
          <p:cNvSpPr/>
          <p:nvPr/>
        </p:nvSpPr>
        <p:spPr>
          <a:xfrm flipV="1">
            <a:off x="4922723" y="5340587"/>
            <a:ext cx="0" cy="1157990"/>
          </a:xfrm>
          <a:prstGeom prst="line">
            <a:avLst/>
          </a:prstGeom>
          <a:ln w="104775" cap="flat">
            <a:solidFill>
              <a:srgbClr val="BE1C2D"/>
            </a:solidFill>
            <a:prstDash val="solid"/>
            <a:headEnd type="none" w="sm" len="sm"/>
            <a:tailEnd type="none" w="sm" len="sm"/>
          </a:ln>
        </p:spPr>
      </p:sp>
      <p:grpSp>
        <p:nvGrpSpPr>
          <p:cNvPr id="22" name="Group 22"/>
          <p:cNvGrpSpPr/>
          <p:nvPr/>
        </p:nvGrpSpPr>
        <p:grpSpPr>
          <a:xfrm>
            <a:off x="4318683" y="6405426"/>
            <a:ext cx="1217272" cy="121727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15</a:t>
              </a:r>
            </a:p>
          </p:txBody>
        </p:sp>
      </p:grpSp>
      <p:sp>
        <p:nvSpPr>
          <p:cNvPr id="25" name="AutoShape 25"/>
          <p:cNvSpPr/>
          <p:nvPr/>
        </p:nvSpPr>
        <p:spPr>
          <a:xfrm flipV="1">
            <a:off x="13913886" y="5340587"/>
            <a:ext cx="0" cy="1157990"/>
          </a:xfrm>
          <a:prstGeom prst="line">
            <a:avLst/>
          </a:prstGeom>
          <a:ln w="104775" cap="flat">
            <a:solidFill>
              <a:srgbClr val="BE1C2D"/>
            </a:solidFill>
            <a:prstDash val="solid"/>
            <a:headEnd type="none" w="sm" len="sm"/>
            <a:tailEnd type="none" w="sm" len="sm"/>
          </a:ln>
        </p:spPr>
      </p:sp>
      <p:grpSp>
        <p:nvGrpSpPr>
          <p:cNvPr id="26" name="Group 26"/>
          <p:cNvGrpSpPr/>
          <p:nvPr/>
        </p:nvGrpSpPr>
        <p:grpSpPr>
          <a:xfrm>
            <a:off x="13311138" y="4210208"/>
            <a:ext cx="1217272" cy="121727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18</a:t>
              </a:r>
            </a:p>
          </p:txBody>
        </p:sp>
      </p:grpSp>
      <p:sp>
        <p:nvSpPr>
          <p:cNvPr id="29" name="AutoShape 29"/>
          <p:cNvSpPr/>
          <p:nvPr/>
        </p:nvSpPr>
        <p:spPr>
          <a:xfrm flipV="1">
            <a:off x="8187582" y="5215780"/>
            <a:ext cx="0" cy="1157990"/>
          </a:xfrm>
          <a:prstGeom prst="line">
            <a:avLst/>
          </a:prstGeom>
          <a:ln w="104775" cap="flat">
            <a:solidFill>
              <a:srgbClr val="BE1C2D"/>
            </a:solidFill>
            <a:prstDash val="solid"/>
            <a:headEnd type="none" w="sm" len="sm"/>
            <a:tailEnd type="none" w="sm" len="sm"/>
          </a:ln>
        </p:spPr>
      </p:sp>
      <p:grpSp>
        <p:nvGrpSpPr>
          <p:cNvPr id="30" name="Group 30"/>
          <p:cNvGrpSpPr/>
          <p:nvPr/>
        </p:nvGrpSpPr>
        <p:grpSpPr>
          <a:xfrm>
            <a:off x="7584834" y="4085401"/>
            <a:ext cx="1217272" cy="121727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16</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4877808" y="5793061"/>
            <a:ext cx="9084426" cy="0"/>
          </a:xfrm>
          <a:prstGeom prst="line">
            <a:avLst/>
          </a:prstGeom>
          <a:ln w="104775" cap="flat">
            <a:solidFill>
              <a:srgbClr val="BE1C2D"/>
            </a:solidFill>
            <a:prstDash val="solid"/>
            <a:headEnd type="none" w="sm" len="sm"/>
            <a:tailEnd type="none" w="sm" len="sm"/>
          </a:ln>
        </p:spPr>
      </p:sp>
      <p:sp>
        <p:nvSpPr>
          <p:cNvPr id="3" name="TextBox 3"/>
          <p:cNvSpPr txBox="1"/>
          <p:nvPr/>
        </p:nvSpPr>
        <p:spPr>
          <a:xfrm>
            <a:off x="3850776" y="4617837"/>
            <a:ext cx="2054063" cy="457200"/>
          </a:xfrm>
          <a:prstGeom prst="rect">
            <a:avLst/>
          </a:prstGeom>
        </p:spPr>
        <p:txBody>
          <a:bodyPr lIns="0" tIns="0" rIns="0" bIns="0" rtlCol="0" anchor="t">
            <a:spAutoFit/>
          </a:bodyPr>
          <a:lstStyle/>
          <a:p>
            <a:pPr algn="ctr">
              <a:lnSpc>
                <a:spcPts val="3750"/>
              </a:lnSpc>
            </a:pPr>
            <a:r>
              <a:rPr lang="en-US" sz="2500" spc="75">
                <a:solidFill>
                  <a:srgbClr val="A3A190"/>
                </a:solidFill>
                <a:latin typeface="Aileron"/>
                <a:ea typeface="Aileron"/>
                <a:cs typeface="Aileron"/>
                <a:sym typeface="Aileron"/>
              </a:rPr>
              <a:t>Annual MVR</a:t>
            </a:r>
          </a:p>
        </p:txBody>
      </p:sp>
      <p:sp>
        <p:nvSpPr>
          <p:cNvPr id="4" name="TextBox 4"/>
          <p:cNvSpPr txBox="1"/>
          <p:nvPr/>
        </p:nvSpPr>
        <p:spPr>
          <a:xfrm>
            <a:off x="6478931" y="6597297"/>
            <a:ext cx="3234639" cy="914400"/>
          </a:xfrm>
          <a:prstGeom prst="rect">
            <a:avLst/>
          </a:prstGeom>
        </p:spPr>
        <p:txBody>
          <a:bodyPr lIns="0" tIns="0" rIns="0" bIns="0" rtlCol="0" anchor="t">
            <a:spAutoFit/>
          </a:bodyPr>
          <a:lstStyle/>
          <a:p>
            <a:pPr algn="ctr">
              <a:lnSpc>
                <a:spcPts val="3749"/>
              </a:lnSpc>
            </a:pPr>
            <a:r>
              <a:rPr lang="en-US" sz="2499" spc="74">
                <a:solidFill>
                  <a:srgbClr val="A3A190"/>
                </a:solidFill>
                <a:latin typeface="Aileron"/>
                <a:ea typeface="Aileron"/>
                <a:cs typeface="Aileron"/>
                <a:sym typeface="Aileron"/>
              </a:rPr>
              <a:t>Annual Certificate of Violation</a:t>
            </a:r>
          </a:p>
        </p:txBody>
      </p:sp>
      <p:sp>
        <p:nvSpPr>
          <p:cNvPr id="5" name="TextBox 5"/>
          <p:cNvSpPr txBox="1"/>
          <p:nvPr/>
        </p:nvSpPr>
        <p:spPr>
          <a:xfrm>
            <a:off x="9855136" y="4727998"/>
            <a:ext cx="2363508" cy="365125"/>
          </a:xfrm>
          <a:prstGeom prst="rect">
            <a:avLst/>
          </a:prstGeom>
        </p:spPr>
        <p:txBody>
          <a:bodyPr lIns="0" tIns="0" rIns="0" bIns="0" rtlCol="0" anchor="t">
            <a:spAutoFit/>
          </a:bodyPr>
          <a:lstStyle/>
          <a:p>
            <a:pPr algn="ctr">
              <a:lnSpc>
                <a:spcPts val="2824"/>
              </a:lnSpc>
            </a:pPr>
            <a:r>
              <a:rPr lang="en-US" sz="2499" spc="74">
                <a:solidFill>
                  <a:srgbClr val="A3A190"/>
                </a:solidFill>
                <a:latin typeface="Aileron"/>
                <a:ea typeface="Aileron"/>
                <a:cs typeface="Aileron"/>
                <a:sym typeface="Aileron"/>
              </a:rPr>
              <a:t>Warning Notice</a:t>
            </a:r>
          </a:p>
        </p:txBody>
      </p:sp>
      <p:sp>
        <p:nvSpPr>
          <p:cNvPr id="6" name="TextBox 6"/>
          <p:cNvSpPr txBox="1"/>
          <p:nvPr/>
        </p:nvSpPr>
        <p:spPr>
          <a:xfrm>
            <a:off x="12218644" y="6702072"/>
            <a:ext cx="3444413" cy="1287780"/>
          </a:xfrm>
          <a:prstGeom prst="rect">
            <a:avLst/>
          </a:prstGeom>
        </p:spPr>
        <p:txBody>
          <a:bodyPr lIns="0" tIns="0" rIns="0" bIns="0" rtlCol="0" anchor="t">
            <a:spAutoFit/>
          </a:bodyPr>
          <a:lstStyle/>
          <a:p>
            <a:pPr algn="ctr">
              <a:lnSpc>
                <a:spcPts val="5084"/>
              </a:lnSpc>
            </a:pPr>
            <a:r>
              <a:rPr lang="en-US" sz="4500" spc="135">
                <a:solidFill>
                  <a:srgbClr val="FFFFFF"/>
                </a:solidFill>
                <a:latin typeface="Aileron"/>
                <a:ea typeface="Aileron"/>
                <a:cs typeface="Aileron"/>
                <a:sym typeface="Aileron"/>
              </a:rPr>
              <a:t>Termination</a:t>
            </a:r>
          </a:p>
          <a:p>
            <a:pPr algn="ctr">
              <a:lnSpc>
                <a:spcPts val="5084"/>
              </a:lnSpc>
            </a:pPr>
            <a:r>
              <a:rPr lang="en-US" sz="4500" spc="135">
                <a:solidFill>
                  <a:srgbClr val="FFFFFF"/>
                </a:solidFill>
                <a:latin typeface="Aileron"/>
                <a:ea typeface="Aileron"/>
                <a:cs typeface="Aileron"/>
                <a:sym typeface="Aileron"/>
              </a:rPr>
              <a:t>Letter</a:t>
            </a:r>
          </a:p>
        </p:txBody>
      </p:sp>
      <p:grpSp>
        <p:nvGrpSpPr>
          <p:cNvPr id="7" name="Group 7"/>
          <p:cNvGrpSpPr/>
          <p:nvPr/>
        </p:nvGrpSpPr>
        <p:grpSpPr>
          <a:xfrm>
            <a:off x="3020827" y="790501"/>
            <a:ext cx="12246346" cy="1030605"/>
            <a:chOff x="0" y="0"/>
            <a:chExt cx="16328461" cy="1374140"/>
          </a:xfrm>
        </p:grpSpPr>
        <p:sp>
          <p:nvSpPr>
            <p:cNvPr id="8" name="TextBox 8"/>
            <p:cNvSpPr txBox="1"/>
            <p:nvPr/>
          </p:nvSpPr>
          <p:spPr>
            <a:xfrm>
              <a:off x="0" y="-38100"/>
              <a:ext cx="16328461" cy="764540"/>
            </a:xfrm>
            <a:prstGeom prst="rect">
              <a:avLst/>
            </a:prstGeom>
          </p:spPr>
          <p:txBody>
            <a:bodyPr lIns="0" tIns="0" rIns="0" bIns="0" rtlCol="0" anchor="t">
              <a:spAutoFit/>
            </a:bodyPr>
            <a:lstStyle/>
            <a:p>
              <a:pPr algn="ctr">
                <a:lnSpc>
                  <a:spcPts val="4680"/>
                </a:lnSpc>
              </a:pPr>
              <a:r>
                <a:rPr lang="en-US" sz="3600" b="1" spc="107">
                  <a:solidFill>
                    <a:srgbClr val="FF0000"/>
                  </a:solidFill>
                  <a:latin typeface="Aileron Heavy"/>
                  <a:ea typeface="Aileron Heavy"/>
                  <a:cs typeface="Aileron Heavy"/>
                  <a:sym typeface="Aileron Heavy"/>
                </a:rPr>
                <a:t>Driver File Checklist </a:t>
              </a:r>
            </a:p>
          </p:txBody>
        </p:sp>
        <p:sp>
          <p:nvSpPr>
            <p:cNvPr id="9" name="TextBox 9"/>
            <p:cNvSpPr txBox="1"/>
            <p:nvPr/>
          </p:nvSpPr>
          <p:spPr>
            <a:xfrm>
              <a:off x="0" y="882650"/>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Template</a:t>
              </a:r>
            </a:p>
          </p:txBody>
        </p:sp>
      </p:grpSp>
      <p:grpSp>
        <p:nvGrpSpPr>
          <p:cNvPr id="10" name="Group 10"/>
          <p:cNvGrpSpPr/>
          <p:nvPr/>
        </p:nvGrpSpPr>
        <p:grpSpPr>
          <a:xfrm>
            <a:off x="0" y="0"/>
            <a:ext cx="16192500" cy="172508"/>
            <a:chOff x="0" y="0"/>
            <a:chExt cx="4264691" cy="45434"/>
          </a:xfrm>
        </p:grpSpPr>
        <p:sp>
          <p:nvSpPr>
            <p:cNvPr id="11" name="Freeform 11"/>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12" name="TextBox 12"/>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3" name="Group 13"/>
          <p:cNvGrpSpPr/>
          <p:nvPr/>
        </p:nvGrpSpPr>
        <p:grpSpPr>
          <a:xfrm>
            <a:off x="16192500" y="10137246"/>
            <a:ext cx="2283181" cy="167947"/>
            <a:chOff x="0" y="0"/>
            <a:chExt cx="601332" cy="44233"/>
          </a:xfrm>
        </p:grpSpPr>
        <p:sp>
          <p:nvSpPr>
            <p:cNvPr id="14" name="Freeform 1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15" name="TextBox 15"/>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16" name="AutoShape 16"/>
          <p:cNvSpPr/>
          <p:nvPr/>
        </p:nvSpPr>
        <p:spPr>
          <a:xfrm flipH="1" flipV="1">
            <a:off x="13945036" y="5026692"/>
            <a:ext cx="6950" cy="1346783"/>
          </a:xfrm>
          <a:prstGeom prst="line">
            <a:avLst/>
          </a:prstGeom>
          <a:ln w="114300" cap="flat">
            <a:solidFill>
              <a:srgbClr val="FF001B"/>
            </a:solidFill>
            <a:prstDash val="solid"/>
            <a:headEnd type="none" w="sm" len="sm"/>
            <a:tailEnd type="none" w="sm" len="sm"/>
          </a:ln>
        </p:spPr>
      </p:sp>
      <p:grpSp>
        <p:nvGrpSpPr>
          <p:cNvPr id="17" name="Group 17"/>
          <p:cNvGrpSpPr/>
          <p:nvPr/>
        </p:nvGrpSpPr>
        <p:grpSpPr>
          <a:xfrm>
            <a:off x="13016374" y="3363586"/>
            <a:ext cx="1871225" cy="18712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1B"/>
            </a:solidFill>
          </p:spPr>
        </p:sp>
        <p:sp>
          <p:nvSpPr>
            <p:cNvPr id="19" name="TextBox 19"/>
            <p:cNvSpPr txBox="1"/>
            <p:nvPr/>
          </p:nvSpPr>
          <p:spPr>
            <a:xfrm>
              <a:off x="76200" y="-95250"/>
              <a:ext cx="660400" cy="831850"/>
            </a:xfrm>
            <a:prstGeom prst="rect">
              <a:avLst/>
            </a:prstGeom>
          </p:spPr>
          <p:txBody>
            <a:bodyPr lIns="50800" tIns="50800" rIns="50800" bIns="50800" rtlCol="0" anchor="ctr"/>
            <a:lstStyle/>
            <a:p>
              <a:pPr algn="ctr">
                <a:lnSpc>
                  <a:spcPts val="8999"/>
                </a:lnSpc>
              </a:pPr>
              <a:endParaRPr/>
            </a:p>
          </p:txBody>
        </p:sp>
      </p:grpSp>
      <p:sp>
        <p:nvSpPr>
          <p:cNvPr id="20" name="TextBox 20"/>
          <p:cNvSpPr txBox="1"/>
          <p:nvPr/>
        </p:nvSpPr>
        <p:spPr>
          <a:xfrm>
            <a:off x="13447742" y="3625537"/>
            <a:ext cx="1008488" cy="1566398"/>
          </a:xfrm>
          <a:prstGeom prst="rect">
            <a:avLst/>
          </a:prstGeom>
        </p:spPr>
        <p:txBody>
          <a:bodyPr lIns="0" tIns="0" rIns="0" bIns="0" rtlCol="0" anchor="t">
            <a:spAutoFit/>
          </a:bodyPr>
          <a:lstStyle/>
          <a:p>
            <a:pPr algn="ctr">
              <a:lnSpc>
                <a:spcPts val="11762"/>
              </a:lnSpc>
            </a:pPr>
            <a:r>
              <a:rPr lang="en-US" sz="11762" b="1">
                <a:solidFill>
                  <a:srgbClr val="FFFFFF"/>
                </a:solidFill>
                <a:latin typeface="Big Shoulders Display Bold"/>
                <a:ea typeface="Big Shoulders Display Bold"/>
                <a:cs typeface="Big Shoulders Display Bold"/>
                <a:sym typeface="Big Shoulders Display Bold"/>
              </a:rPr>
              <a:t>18</a:t>
            </a:r>
          </a:p>
        </p:txBody>
      </p:sp>
      <p:sp>
        <p:nvSpPr>
          <p:cNvPr id="21" name="AutoShape 21"/>
          <p:cNvSpPr/>
          <p:nvPr/>
        </p:nvSpPr>
        <p:spPr>
          <a:xfrm flipV="1">
            <a:off x="4873211" y="5319607"/>
            <a:ext cx="0" cy="1157990"/>
          </a:xfrm>
          <a:prstGeom prst="line">
            <a:avLst/>
          </a:prstGeom>
          <a:ln w="104775" cap="flat">
            <a:solidFill>
              <a:srgbClr val="BE1C2D"/>
            </a:solidFill>
            <a:prstDash val="solid"/>
            <a:headEnd type="none" w="sm" len="sm"/>
            <a:tailEnd type="none" w="sm" len="sm"/>
          </a:ln>
        </p:spPr>
      </p:sp>
      <p:grpSp>
        <p:nvGrpSpPr>
          <p:cNvPr id="22" name="Group 22"/>
          <p:cNvGrpSpPr/>
          <p:nvPr/>
        </p:nvGrpSpPr>
        <p:grpSpPr>
          <a:xfrm>
            <a:off x="4269171" y="6384446"/>
            <a:ext cx="1217272" cy="121727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15</a:t>
              </a:r>
            </a:p>
          </p:txBody>
        </p:sp>
      </p:grpSp>
      <p:sp>
        <p:nvSpPr>
          <p:cNvPr id="25" name="AutoShape 25"/>
          <p:cNvSpPr/>
          <p:nvPr/>
        </p:nvSpPr>
        <p:spPr>
          <a:xfrm flipV="1">
            <a:off x="8187582" y="5215780"/>
            <a:ext cx="0" cy="1157990"/>
          </a:xfrm>
          <a:prstGeom prst="line">
            <a:avLst/>
          </a:prstGeom>
          <a:ln w="104775" cap="flat">
            <a:solidFill>
              <a:srgbClr val="BE1C2D"/>
            </a:solidFill>
            <a:prstDash val="solid"/>
            <a:headEnd type="none" w="sm" len="sm"/>
            <a:tailEnd type="none" w="sm" len="sm"/>
          </a:ln>
        </p:spPr>
      </p:sp>
      <p:grpSp>
        <p:nvGrpSpPr>
          <p:cNvPr id="26" name="Group 26"/>
          <p:cNvGrpSpPr/>
          <p:nvPr/>
        </p:nvGrpSpPr>
        <p:grpSpPr>
          <a:xfrm>
            <a:off x="7584834" y="4085401"/>
            <a:ext cx="1217272" cy="121727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16</a:t>
              </a:r>
            </a:p>
          </p:txBody>
        </p:sp>
      </p:grpSp>
      <p:sp>
        <p:nvSpPr>
          <p:cNvPr id="29" name="AutoShape 29"/>
          <p:cNvSpPr/>
          <p:nvPr/>
        </p:nvSpPr>
        <p:spPr>
          <a:xfrm flipV="1">
            <a:off x="11119637" y="5302673"/>
            <a:ext cx="0" cy="1157990"/>
          </a:xfrm>
          <a:prstGeom prst="line">
            <a:avLst/>
          </a:prstGeom>
          <a:ln w="104775" cap="flat">
            <a:solidFill>
              <a:srgbClr val="BE1C2D"/>
            </a:solidFill>
            <a:prstDash val="solid"/>
            <a:headEnd type="none" w="sm" len="sm"/>
            <a:tailEnd type="none" w="sm" len="sm"/>
          </a:ln>
        </p:spPr>
      </p:sp>
      <p:grpSp>
        <p:nvGrpSpPr>
          <p:cNvPr id="30" name="Group 30"/>
          <p:cNvGrpSpPr/>
          <p:nvPr/>
        </p:nvGrpSpPr>
        <p:grpSpPr>
          <a:xfrm>
            <a:off x="10515597" y="6367512"/>
            <a:ext cx="1217272" cy="121727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C2D"/>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17</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ru-RU" dirty="0"/>
          </a:p>
        </p:txBody>
      </p:sp>
      <p:grpSp>
        <p:nvGrpSpPr>
          <p:cNvPr id="3" name="Group 3"/>
          <p:cNvGrpSpPr/>
          <p:nvPr/>
        </p:nvGrpSpPr>
        <p:grpSpPr>
          <a:xfrm>
            <a:off x="1028700" y="5721279"/>
            <a:ext cx="1261485" cy="12614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977123" y="5775190"/>
            <a:ext cx="1261485" cy="12614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028700" y="7996815"/>
            <a:ext cx="1261485" cy="126148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8934872" y="7996815"/>
            <a:ext cx="1261485" cy="126148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Freeform 15"/>
          <p:cNvSpPr/>
          <p:nvPr/>
        </p:nvSpPr>
        <p:spPr>
          <a:xfrm>
            <a:off x="1525835" y="6134485"/>
            <a:ext cx="279029" cy="382708"/>
          </a:xfrm>
          <a:custGeom>
            <a:avLst/>
            <a:gdLst/>
            <a:ahLst/>
            <a:cxnLst/>
            <a:rect l="l" t="t" r="r" b="b"/>
            <a:pathLst>
              <a:path w="279029" h="382708">
                <a:moveTo>
                  <a:pt x="0" y="0"/>
                </a:moveTo>
                <a:lnTo>
                  <a:pt x="279029" y="0"/>
                </a:lnTo>
                <a:lnTo>
                  <a:pt x="279029" y="382708"/>
                </a:lnTo>
                <a:lnTo>
                  <a:pt x="0" y="3827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9443020" y="6243058"/>
            <a:ext cx="341504" cy="262647"/>
          </a:xfrm>
          <a:custGeom>
            <a:avLst/>
            <a:gdLst/>
            <a:ahLst/>
            <a:cxnLst/>
            <a:rect l="l" t="t" r="r" b="b"/>
            <a:pathLst>
              <a:path w="341504" h="262647">
                <a:moveTo>
                  <a:pt x="0" y="0"/>
                </a:moveTo>
                <a:lnTo>
                  <a:pt x="341504" y="0"/>
                </a:lnTo>
                <a:lnTo>
                  <a:pt x="341504" y="262647"/>
                </a:lnTo>
                <a:lnTo>
                  <a:pt x="0" y="2626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444602" y="8392672"/>
            <a:ext cx="429682" cy="429682"/>
          </a:xfrm>
          <a:custGeom>
            <a:avLst/>
            <a:gdLst/>
            <a:ahLst/>
            <a:cxnLst/>
            <a:rect l="l" t="t" r="r" b="b"/>
            <a:pathLst>
              <a:path w="429682" h="429682">
                <a:moveTo>
                  <a:pt x="0" y="0"/>
                </a:moveTo>
                <a:lnTo>
                  <a:pt x="429681" y="0"/>
                </a:lnTo>
                <a:lnTo>
                  <a:pt x="429681" y="429682"/>
                </a:lnTo>
                <a:lnTo>
                  <a:pt x="0" y="4296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783593" y="682363"/>
            <a:ext cx="986967" cy="1052765"/>
          </a:xfrm>
          <a:custGeom>
            <a:avLst/>
            <a:gdLst/>
            <a:ahLst/>
            <a:cxnLst/>
            <a:rect l="l" t="t" r="r" b="b"/>
            <a:pathLst>
              <a:path w="986967" h="1052765">
                <a:moveTo>
                  <a:pt x="0" y="0"/>
                </a:moveTo>
                <a:lnTo>
                  <a:pt x="986967" y="0"/>
                </a:lnTo>
                <a:lnTo>
                  <a:pt x="986967" y="1052764"/>
                </a:lnTo>
                <a:lnTo>
                  <a:pt x="0" y="10527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TextBox 19"/>
          <p:cNvSpPr txBox="1"/>
          <p:nvPr/>
        </p:nvSpPr>
        <p:spPr>
          <a:xfrm>
            <a:off x="1900756" y="815449"/>
            <a:ext cx="3966644" cy="102996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200" dirty="0" err="1">
                <a:solidFill>
                  <a:schemeClr val="bg1"/>
                </a:solidFill>
                <a:effectLst/>
                <a:latin typeface="Bodoni MT Black" panose="02070A03080606020203" pitchFamily="18" charset="0"/>
                <a:ea typeface="Times New Roman" panose="02020603050405020304" pitchFamily="18" charset="0"/>
              </a:rPr>
              <a:t>LogiTech</a:t>
            </a:r>
            <a:r>
              <a:rPr lang="en-US" sz="32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3200" dirty="0">
              <a:solidFill>
                <a:schemeClr val="bg1"/>
              </a:solidFill>
              <a:effectLst/>
              <a:latin typeface="Calibri" panose="020F0502020204030204" pitchFamily="34" charset="0"/>
              <a:ea typeface="Times New Roman" panose="02020603050405020304" pitchFamily="18" charset="0"/>
            </a:endParaRPr>
          </a:p>
        </p:txBody>
      </p:sp>
      <p:sp>
        <p:nvSpPr>
          <p:cNvPr id="20" name="TextBox 20"/>
          <p:cNvSpPr txBox="1"/>
          <p:nvPr/>
        </p:nvSpPr>
        <p:spPr>
          <a:xfrm>
            <a:off x="742950" y="3447288"/>
            <a:ext cx="16718802" cy="695325"/>
          </a:xfrm>
          <a:prstGeom prst="rect">
            <a:avLst/>
          </a:prstGeom>
        </p:spPr>
        <p:txBody>
          <a:bodyPr lIns="0" tIns="0" rIns="0" bIns="0" rtlCol="0" anchor="t">
            <a:spAutoFit/>
          </a:bodyPr>
          <a:lstStyle/>
          <a:p>
            <a:pPr algn="l">
              <a:lnSpc>
                <a:spcPts val="5250"/>
              </a:lnSpc>
            </a:pPr>
            <a:r>
              <a:rPr lang="en-US" sz="5000" b="1" dirty="0">
                <a:solidFill>
                  <a:srgbClr val="FFFFFF"/>
                </a:solidFill>
                <a:latin typeface="Garet Ultra-Bold"/>
                <a:ea typeface="Garet Ultra-Bold"/>
                <a:cs typeface="Garet Ultra-Bold"/>
                <a:sym typeface="Garet Ultra-Bold"/>
              </a:rPr>
              <a:t>LESSON 2 - ALL ABOUT DRIVERS</a:t>
            </a:r>
          </a:p>
        </p:txBody>
      </p:sp>
      <p:sp>
        <p:nvSpPr>
          <p:cNvPr id="21" name="TextBox 21"/>
          <p:cNvSpPr txBox="1"/>
          <p:nvPr/>
        </p:nvSpPr>
        <p:spPr>
          <a:xfrm>
            <a:off x="2767092" y="6453557"/>
            <a:ext cx="5205756" cy="320601"/>
          </a:xfrm>
          <a:prstGeom prst="rect">
            <a:avLst/>
          </a:prstGeom>
        </p:spPr>
        <p:txBody>
          <a:bodyPr lIns="0" tIns="0" rIns="0" bIns="0" rtlCol="0" anchor="t">
            <a:spAutoFit/>
          </a:bodyPr>
          <a:lstStyle/>
          <a:p>
            <a:pPr marL="0" lvl="0" indent="0" algn="l">
              <a:lnSpc>
                <a:spcPts val="2520"/>
              </a:lnSpc>
              <a:spcBef>
                <a:spcPct val="0"/>
              </a:spcBef>
            </a:pPr>
            <a:r>
              <a:rPr lang="en-US" sz="2100" dirty="0">
                <a:solidFill>
                  <a:srgbClr val="FFFFFF"/>
                </a:solidFill>
                <a:latin typeface="Montserrat"/>
                <a:ea typeface="Montserrat"/>
                <a:cs typeface="Montserrat"/>
                <a:sym typeface="Montserrat"/>
              </a:rPr>
              <a:t>+998 330-222-888</a:t>
            </a:r>
          </a:p>
        </p:txBody>
      </p:sp>
      <p:sp>
        <p:nvSpPr>
          <p:cNvPr id="22" name="TextBox 22"/>
          <p:cNvSpPr txBox="1"/>
          <p:nvPr/>
        </p:nvSpPr>
        <p:spPr>
          <a:xfrm>
            <a:off x="2767092" y="5945686"/>
            <a:ext cx="5205756" cy="352425"/>
          </a:xfrm>
          <a:prstGeom prst="rect">
            <a:avLst/>
          </a:prstGeom>
        </p:spPr>
        <p:txBody>
          <a:bodyPr lIns="0" tIns="0" rIns="0" bIns="0" rtlCol="0" anchor="t">
            <a:spAutoFit/>
          </a:bodyPr>
          <a:lstStyle/>
          <a:p>
            <a:pPr marL="0" lvl="0" indent="0" algn="l">
              <a:lnSpc>
                <a:spcPts val="2880"/>
              </a:lnSpc>
              <a:spcBef>
                <a:spcPct val="0"/>
              </a:spcBef>
            </a:pPr>
            <a:r>
              <a:rPr lang="en-US" sz="2400" b="1" u="none">
                <a:solidFill>
                  <a:srgbClr val="FFFFFF"/>
                </a:solidFill>
                <a:latin typeface="Montserrat Medium"/>
                <a:ea typeface="Montserrat Medium"/>
                <a:cs typeface="Montserrat Medium"/>
                <a:sym typeface="Montserrat Medium"/>
              </a:rPr>
              <a:t>Phone number</a:t>
            </a:r>
          </a:p>
        </p:txBody>
      </p:sp>
      <p:sp>
        <p:nvSpPr>
          <p:cNvPr id="23" name="TextBox 23"/>
          <p:cNvSpPr txBox="1"/>
          <p:nvPr/>
        </p:nvSpPr>
        <p:spPr>
          <a:xfrm>
            <a:off x="10715514" y="6485107"/>
            <a:ext cx="5205756" cy="320601"/>
          </a:xfrm>
          <a:prstGeom prst="rect">
            <a:avLst/>
          </a:prstGeom>
        </p:spPr>
        <p:txBody>
          <a:bodyPr lIns="0" tIns="0" rIns="0" bIns="0" rtlCol="0" anchor="t">
            <a:spAutoFit/>
          </a:bodyPr>
          <a:lstStyle/>
          <a:p>
            <a:pPr marL="0" lvl="0" indent="0" algn="l">
              <a:lnSpc>
                <a:spcPts val="2520"/>
              </a:lnSpc>
              <a:spcBef>
                <a:spcPct val="0"/>
              </a:spcBef>
            </a:pPr>
            <a:r>
              <a:rPr lang="en-US" sz="2100" dirty="0">
                <a:solidFill>
                  <a:srgbClr val="FFFFFF"/>
                </a:solidFill>
                <a:latin typeface="Montserrat"/>
                <a:ea typeface="Montserrat"/>
                <a:cs typeface="Montserrat"/>
                <a:sym typeface="Montserrat"/>
              </a:rPr>
              <a:t>info@logitechfinance.com</a:t>
            </a:r>
          </a:p>
        </p:txBody>
      </p:sp>
      <p:sp>
        <p:nvSpPr>
          <p:cNvPr id="24" name="TextBox 24"/>
          <p:cNvSpPr txBox="1"/>
          <p:nvPr/>
        </p:nvSpPr>
        <p:spPr>
          <a:xfrm>
            <a:off x="10718746" y="6021956"/>
            <a:ext cx="5205756" cy="352425"/>
          </a:xfrm>
          <a:prstGeom prst="rect">
            <a:avLst/>
          </a:prstGeom>
        </p:spPr>
        <p:txBody>
          <a:bodyPr lIns="0" tIns="0" rIns="0" bIns="0" rtlCol="0" anchor="t">
            <a:spAutoFit/>
          </a:bodyPr>
          <a:lstStyle/>
          <a:p>
            <a:pPr marL="0" lvl="0" indent="0" algn="l">
              <a:lnSpc>
                <a:spcPts val="2880"/>
              </a:lnSpc>
              <a:spcBef>
                <a:spcPct val="0"/>
              </a:spcBef>
            </a:pPr>
            <a:r>
              <a:rPr lang="en-US" sz="2400" b="1" u="none">
                <a:solidFill>
                  <a:srgbClr val="FFFFFF"/>
                </a:solidFill>
                <a:latin typeface="Montserrat Medium"/>
                <a:ea typeface="Montserrat Medium"/>
                <a:cs typeface="Montserrat Medium"/>
                <a:sym typeface="Montserrat Medium"/>
              </a:rPr>
              <a:t>Email</a:t>
            </a:r>
          </a:p>
        </p:txBody>
      </p:sp>
      <p:sp>
        <p:nvSpPr>
          <p:cNvPr id="25" name="TextBox 25"/>
          <p:cNvSpPr txBox="1"/>
          <p:nvPr/>
        </p:nvSpPr>
        <p:spPr>
          <a:xfrm>
            <a:off x="2767092" y="8729093"/>
            <a:ext cx="5205756" cy="320601"/>
          </a:xfrm>
          <a:prstGeom prst="rect">
            <a:avLst/>
          </a:prstGeom>
        </p:spPr>
        <p:txBody>
          <a:bodyPr lIns="0" tIns="0" rIns="0" bIns="0" rtlCol="0" anchor="t">
            <a:spAutoFit/>
          </a:bodyPr>
          <a:lstStyle/>
          <a:p>
            <a:pPr marL="0" lvl="0" indent="0" algn="l">
              <a:lnSpc>
                <a:spcPts val="2520"/>
              </a:lnSpc>
              <a:spcBef>
                <a:spcPct val="0"/>
              </a:spcBef>
            </a:pPr>
            <a:r>
              <a:rPr lang="en-US" sz="2100" dirty="0">
                <a:solidFill>
                  <a:srgbClr val="FFFFFF"/>
                </a:solidFill>
                <a:latin typeface="Montserrat"/>
                <a:ea typeface="Montserrat"/>
                <a:cs typeface="Montserrat"/>
                <a:sym typeface="Montserrat"/>
              </a:rPr>
              <a:t>logitechfinance.com</a:t>
            </a:r>
          </a:p>
        </p:txBody>
      </p:sp>
      <p:sp>
        <p:nvSpPr>
          <p:cNvPr id="26" name="TextBox 26"/>
          <p:cNvSpPr txBox="1"/>
          <p:nvPr/>
        </p:nvSpPr>
        <p:spPr>
          <a:xfrm>
            <a:off x="10673264" y="8729093"/>
            <a:ext cx="5205756" cy="320601"/>
          </a:xfrm>
          <a:prstGeom prst="rect">
            <a:avLst/>
          </a:prstGeom>
        </p:spPr>
        <p:txBody>
          <a:bodyPr lIns="0" tIns="0" rIns="0" bIns="0" rtlCol="0" anchor="t">
            <a:spAutoFit/>
          </a:bodyPr>
          <a:lstStyle/>
          <a:p>
            <a:pPr marL="0" lvl="0" indent="0" algn="l">
              <a:lnSpc>
                <a:spcPts val="2520"/>
              </a:lnSpc>
              <a:spcBef>
                <a:spcPct val="0"/>
              </a:spcBef>
            </a:pPr>
            <a:r>
              <a:rPr lang="en-US" sz="2100" dirty="0">
                <a:solidFill>
                  <a:srgbClr val="FFFFFF"/>
                </a:solidFill>
                <a:latin typeface="Montserrat"/>
                <a:ea typeface="Montserrat"/>
                <a:cs typeface="Montserrat"/>
                <a:sym typeface="Montserrat"/>
              </a:rPr>
              <a:t>logitechfinance.com</a:t>
            </a:r>
          </a:p>
        </p:txBody>
      </p:sp>
      <p:sp>
        <p:nvSpPr>
          <p:cNvPr id="27" name="TextBox 27"/>
          <p:cNvSpPr txBox="1"/>
          <p:nvPr/>
        </p:nvSpPr>
        <p:spPr>
          <a:xfrm>
            <a:off x="2767092" y="8221222"/>
            <a:ext cx="5205756" cy="352425"/>
          </a:xfrm>
          <a:prstGeom prst="rect">
            <a:avLst/>
          </a:prstGeom>
        </p:spPr>
        <p:txBody>
          <a:bodyPr lIns="0" tIns="0" rIns="0" bIns="0" rtlCol="0" anchor="t">
            <a:spAutoFit/>
          </a:bodyPr>
          <a:lstStyle/>
          <a:p>
            <a:pPr marL="0" lvl="0" indent="0" algn="l">
              <a:lnSpc>
                <a:spcPts val="2880"/>
              </a:lnSpc>
              <a:spcBef>
                <a:spcPct val="0"/>
              </a:spcBef>
            </a:pPr>
            <a:r>
              <a:rPr lang="en-US" sz="2400" b="1" u="none">
                <a:solidFill>
                  <a:srgbClr val="FFFFFF"/>
                </a:solidFill>
                <a:latin typeface="Montserrat Medium"/>
                <a:ea typeface="Montserrat Medium"/>
                <a:cs typeface="Montserrat Medium"/>
                <a:sym typeface="Montserrat Medium"/>
              </a:rPr>
              <a:t>Website</a:t>
            </a:r>
          </a:p>
        </p:txBody>
      </p:sp>
      <p:sp>
        <p:nvSpPr>
          <p:cNvPr id="28" name="TextBox 28"/>
          <p:cNvSpPr txBox="1"/>
          <p:nvPr/>
        </p:nvSpPr>
        <p:spPr>
          <a:xfrm>
            <a:off x="10673264" y="8221222"/>
            <a:ext cx="5205756" cy="352425"/>
          </a:xfrm>
          <a:prstGeom prst="rect">
            <a:avLst/>
          </a:prstGeom>
        </p:spPr>
        <p:txBody>
          <a:bodyPr lIns="0" tIns="0" rIns="0" bIns="0" rtlCol="0" anchor="t">
            <a:spAutoFit/>
          </a:bodyPr>
          <a:lstStyle/>
          <a:p>
            <a:pPr marL="0" lvl="0" indent="0" algn="l">
              <a:lnSpc>
                <a:spcPts val="2880"/>
              </a:lnSpc>
              <a:spcBef>
                <a:spcPct val="0"/>
              </a:spcBef>
            </a:pPr>
            <a:r>
              <a:rPr lang="en-US" sz="2400" b="1" u="none">
                <a:solidFill>
                  <a:srgbClr val="FFFFFF"/>
                </a:solidFill>
                <a:latin typeface="Montserrat Medium"/>
                <a:ea typeface="Montserrat Medium"/>
                <a:cs typeface="Montserrat Medium"/>
                <a:sym typeface="Montserrat Medium"/>
              </a:rPr>
              <a:t>Social networks (IG)</a:t>
            </a:r>
          </a:p>
        </p:txBody>
      </p:sp>
      <p:sp>
        <p:nvSpPr>
          <p:cNvPr id="29" name="TextBox 29"/>
          <p:cNvSpPr txBox="1"/>
          <p:nvPr/>
        </p:nvSpPr>
        <p:spPr>
          <a:xfrm>
            <a:off x="742950" y="2077593"/>
            <a:ext cx="2705100" cy="1150620"/>
          </a:xfrm>
          <a:prstGeom prst="rect">
            <a:avLst/>
          </a:prstGeom>
        </p:spPr>
        <p:txBody>
          <a:bodyPr lIns="0" tIns="0" rIns="0" bIns="0" rtlCol="0" anchor="t">
            <a:spAutoFit/>
          </a:bodyPr>
          <a:lstStyle/>
          <a:p>
            <a:pPr algn="ctr">
              <a:lnSpc>
                <a:spcPts val="9239"/>
              </a:lnSpc>
              <a:spcBef>
                <a:spcPct val="0"/>
              </a:spcBef>
            </a:pPr>
            <a:r>
              <a:rPr lang="en-US" sz="6999" b="1">
                <a:solidFill>
                  <a:srgbClr val="FFFFFF"/>
                </a:solidFill>
                <a:latin typeface="Garet Bold"/>
                <a:ea typeface="Garet Bold"/>
                <a:cs typeface="Garet Bold"/>
                <a:sym typeface="Garet Bold"/>
              </a:rPr>
              <a:t>NEXT: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4535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3026687" y="-2809785"/>
            <a:ext cx="6684287" cy="6684287"/>
          </a:xfrm>
          <a:custGeom>
            <a:avLst/>
            <a:gdLst/>
            <a:ahLst/>
            <a:cxnLst/>
            <a:rect l="l" t="t" r="r" b="b"/>
            <a:pathLst>
              <a:path w="6684287" h="6684287">
                <a:moveTo>
                  <a:pt x="0" y="6684287"/>
                </a:moveTo>
                <a:lnTo>
                  <a:pt x="6684287" y="6684287"/>
                </a:lnTo>
                <a:lnTo>
                  <a:pt x="6684287" y="0"/>
                </a:lnTo>
                <a:lnTo>
                  <a:pt x="0" y="0"/>
                </a:lnTo>
                <a:lnTo>
                  <a:pt x="0" y="6684287"/>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8453" y="428794"/>
            <a:ext cx="3850008" cy="865744"/>
            <a:chOff x="0" y="0"/>
            <a:chExt cx="5133343" cy="1154325"/>
          </a:xfrm>
        </p:grpSpPr>
        <p:sp>
          <p:nvSpPr>
            <p:cNvPr id="4" name="Freeform 4"/>
            <p:cNvSpPr/>
            <p:nvPr/>
          </p:nvSpPr>
          <p:spPr>
            <a:xfrm>
              <a:off x="0" y="0"/>
              <a:ext cx="994737" cy="1061053"/>
            </a:xfrm>
            <a:custGeom>
              <a:avLst/>
              <a:gdLst/>
              <a:ahLst/>
              <a:cxnLst/>
              <a:rect l="l" t="t" r="r" b="b"/>
              <a:pathLst>
                <a:path w="994737" h="1061053">
                  <a:moveTo>
                    <a:pt x="0" y="0"/>
                  </a:moveTo>
                  <a:lnTo>
                    <a:pt x="994737" y="0"/>
                  </a:lnTo>
                  <a:lnTo>
                    <a:pt x="994737" y="1061053"/>
                  </a:lnTo>
                  <a:lnTo>
                    <a:pt x="0" y="1061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5958" y="124384"/>
              <a:ext cx="4007385" cy="10299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err="1">
                  <a:solidFill>
                    <a:schemeClr val="bg1"/>
                  </a:solidFill>
                  <a:effectLst/>
                  <a:latin typeface="Bodoni MT Black" panose="02070A03080606020203" pitchFamily="18" charset="0"/>
                  <a:ea typeface="Times New Roman" panose="02020603050405020304" pitchFamily="18" charset="0"/>
                </a:rPr>
                <a:t>LogiTech</a:t>
              </a:r>
              <a:r>
                <a:rPr lang="en-US" sz="2400" dirty="0">
                  <a:solidFill>
                    <a:schemeClr val="bg1"/>
                  </a:solidFill>
                  <a:effectLst/>
                  <a:latin typeface="Bodoni MT Black" panose="02070A03080606020203" pitchFamily="18" charset="0"/>
                  <a:ea typeface="Times New Roman" panose="02020603050405020304" pitchFamily="18" charset="0"/>
                </a:rPr>
                <a:t> Finance &amp; Audit Institute</a:t>
              </a:r>
              <a:endParaRPr lang="ru-RU" sz="2400" dirty="0">
                <a:solidFill>
                  <a:schemeClr val="bg1"/>
                </a:solidFill>
                <a:effectLst/>
                <a:latin typeface="Calibri" panose="020F0502020204030204" pitchFamily="34" charset="0"/>
                <a:ea typeface="Times New Roman" panose="02020603050405020304" pitchFamily="18" charset="0"/>
              </a:endParaRPr>
            </a:p>
          </p:txBody>
        </p:sp>
      </p:grpSp>
      <p:sp>
        <p:nvSpPr>
          <p:cNvPr id="6" name="TextBox 6"/>
          <p:cNvSpPr txBox="1"/>
          <p:nvPr/>
        </p:nvSpPr>
        <p:spPr>
          <a:xfrm>
            <a:off x="4488460" y="944558"/>
            <a:ext cx="10457396" cy="607676"/>
          </a:xfrm>
          <a:prstGeom prst="rect">
            <a:avLst/>
          </a:prstGeom>
        </p:spPr>
        <p:txBody>
          <a:bodyPr lIns="0" tIns="0" rIns="0" bIns="0" rtlCol="0" anchor="t">
            <a:spAutoFit/>
          </a:bodyPr>
          <a:lstStyle/>
          <a:p>
            <a:pPr algn="ctr">
              <a:lnSpc>
                <a:spcPts val="4783"/>
              </a:lnSpc>
            </a:pPr>
            <a:r>
              <a:rPr lang="en-US" sz="4348" b="1">
                <a:solidFill>
                  <a:srgbClr val="FFFFFF"/>
                </a:solidFill>
                <a:latin typeface="Garet Bold"/>
                <a:ea typeface="Garet Bold"/>
                <a:cs typeface="Garet Bold"/>
                <a:sym typeface="Garet Bold"/>
              </a:rPr>
              <a:t>COMMERCIAL </a:t>
            </a:r>
            <a:r>
              <a:rPr lang="en-US" sz="4348" b="1">
                <a:solidFill>
                  <a:srgbClr val="F7302F"/>
                </a:solidFill>
                <a:latin typeface="Garet Bold"/>
                <a:ea typeface="Garet Bold"/>
                <a:cs typeface="Garet Bold"/>
                <a:sym typeface="Garet Bold"/>
              </a:rPr>
              <a:t>DRIVER’S LICENSE</a:t>
            </a:r>
          </a:p>
        </p:txBody>
      </p:sp>
      <p:sp>
        <p:nvSpPr>
          <p:cNvPr id="7" name="Freeform 7"/>
          <p:cNvSpPr/>
          <p:nvPr/>
        </p:nvSpPr>
        <p:spPr>
          <a:xfrm rot="-5400000">
            <a:off x="14945856" y="6486177"/>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135620" y="-1171638"/>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820602" y="9255479"/>
            <a:ext cx="7553682" cy="400110"/>
          </a:xfrm>
          <a:prstGeom prst="rect">
            <a:avLst/>
          </a:prstGeom>
        </p:spPr>
        <p:txBody>
          <a:bodyPr lIns="0" tIns="0" rIns="0" bIns="0" rtlCol="0" anchor="t">
            <a:spAutoFit/>
          </a:bodyPr>
          <a:lstStyle/>
          <a:p>
            <a:pPr algn="l">
              <a:lnSpc>
                <a:spcPts val="3168"/>
              </a:lnSpc>
            </a:pPr>
            <a:r>
              <a:rPr lang="en-US" sz="2400" b="1" dirty="0">
                <a:solidFill>
                  <a:srgbClr val="FFFFFF"/>
                </a:solidFill>
                <a:latin typeface="Garet Bold"/>
                <a:ea typeface="Garet Bold"/>
                <a:cs typeface="Garet Bold"/>
                <a:sym typeface="Garet Bold"/>
              </a:rPr>
              <a:t>© 2024 | MASTER CDL</a:t>
            </a:r>
          </a:p>
        </p:txBody>
      </p:sp>
      <p:grpSp>
        <p:nvGrpSpPr>
          <p:cNvPr id="10" name="Group 10"/>
          <p:cNvGrpSpPr/>
          <p:nvPr/>
        </p:nvGrpSpPr>
        <p:grpSpPr>
          <a:xfrm>
            <a:off x="5225093" y="2758118"/>
            <a:ext cx="8744700" cy="4480950"/>
            <a:chOff x="0" y="0"/>
            <a:chExt cx="1808571" cy="926746"/>
          </a:xfrm>
        </p:grpSpPr>
        <p:sp>
          <p:nvSpPr>
            <p:cNvPr id="11" name="Freeform 11"/>
            <p:cNvSpPr/>
            <p:nvPr/>
          </p:nvSpPr>
          <p:spPr>
            <a:xfrm>
              <a:off x="0" y="0"/>
              <a:ext cx="1808571" cy="926746"/>
            </a:xfrm>
            <a:custGeom>
              <a:avLst/>
              <a:gdLst/>
              <a:ahLst/>
              <a:cxnLst/>
              <a:rect l="l" t="t" r="r" b="b"/>
              <a:pathLst>
                <a:path w="1808571" h="926746">
                  <a:moveTo>
                    <a:pt x="35413" y="0"/>
                  </a:moveTo>
                  <a:lnTo>
                    <a:pt x="1773158" y="0"/>
                  </a:lnTo>
                  <a:cubicBezTo>
                    <a:pt x="1792716" y="0"/>
                    <a:pt x="1808571" y="15855"/>
                    <a:pt x="1808571" y="35413"/>
                  </a:cubicBezTo>
                  <a:lnTo>
                    <a:pt x="1808571" y="891333"/>
                  </a:lnTo>
                  <a:cubicBezTo>
                    <a:pt x="1808571" y="900725"/>
                    <a:pt x="1804840" y="909733"/>
                    <a:pt x="1798199" y="916374"/>
                  </a:cubicBezTo>
                  <a:cubicBezTo>
                    <a:pt x="1791558" y="923015"/>
                    <a:pt x="1782550" y="926746"/>
                    <a:pt x="1773158" y="926746"/>
                  </a:cubicBezTo>
                  <a:lnTo>
                    <a:pt x="35413" y="926746"/>
                  </a:lnTo>
                  <a:cubicBezTo>
                    <a:pt x="26021" y="926746"/>
                    <a:pt x="17013" y="923015"/>
                    <a:pt x="10372" y="916374"/>
                  </a:cubicBezTo>
                  <a:cubicBezTo>
                    <a:pt x="3731" y="909733"/>
                    <a:pt x="0" y="900725"/>
                    <a:pt x="0" y="891333"/>
                  </a:cubicBezTo>
                  <a:lnTo>
                    <a:pt x="0" y="35413"/>
                  </a:lnTo>
                  <a:cubicBezTo>
                    <a:pt x="0" y="26021"/>
                    <a:pt x="3731" y="17013"/>
                    <a:pt x="10372" y="10372"/>
                  </a:cubicBezTo>
                  <a:cubicBezTo>
                    <a:pt x="17013" y="3731"/>
                    <a:pt x="26021" y="0"/>
                    <a:pt x="35413" y="0"/>
                  </a:cubicBezTo>
                  <a:close/>
                </a:path>
              </a:pathLst>
            </a:custGeom>
            <a:solidFill>
              <a:srgbClr val="737373">
                <a:alpha val="20784"/>
              </a:srgbClr>
            </a:solidFill>
          </p:spPr>
        </p:sp>
        <p:sp>
          <p:nvSpPr>
            <p:cNvPr id="12" name="TextBox 12"/>
            <p:cNvSpPr txBox="1"/>
            <p:nvPr/>
          </p:nvSpPr>
          <p:spPr>
            <a:xfrm>
              <a:off x="0" y="-19050"/>
              <a:ext cx="1808571" cy="945796"/>
            </a:xfrm>
            <a:prstGeom prst="rect">
              <a:avLst/>
            </a:prstGeom>
          </p:spPr>
          <p:txBody>
            <a:bodyPr lIns="50800" tIns="50800" rIns="50800" bIns="50800" rtlCol="0" anchor="ctr"/>
            <a:lstStyle/>
            <a:p>
              <a:pPr algn="ctr">
                <a:lnSpc>
                  <a:spcPts val="3168"/>
                </a:lnSpc>
              </a:pPr>
              <a:endParaRPr/>
            </a:p>
          </p:txBody>
        </p:sp>
      </p:grpSp>
      <p:sp>
        <p:nvSpPr>
          <p:cNvPr id="13" name="Freeform 13"/>
          <p:cNvSpPr/>
          <p:nvPr/>
        </p:nvSpPr>
        <p:spPr>
          <a:xfrm>
            <a:off x="5657333" y="3000711"/>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6173813" y="3000711"/>
            <a:ext cx="420187" cy="399559"/>
          </a:xfrm>
          <a:custGeom>
            <a:avLst/>
            <a:gdLst/>
            <a:ahLst/>
            <a:cxnLst/>
            <a:rect l="l" t="t" r="r" b="b"/>
            <a:pathLst>
              <a:path w="420187" h="399559">
                <a:moveTo>
                  <a:pt x="0" y="0"/>
                </a:moveTo>
                <a:lnTo>
                  <a:pt x="420186" y="0"/>
                </a:lnTo>
                <a:lnTo>
                  <a:pt x="420186"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690292" y="3000711"/>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7206771" y="3000711"/>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7723251" y="3000711"/>
            <a:ext cx="420187" cy="399559"/>
          </a:xfrm>
          <a:custGeom>
            <a:avLst/>
            <a:gdLst/>
            <a:ahLst/>
            <a:cxnLst/>
            <a:rect l="l" t="t" r="r" b="b"/>
            <a:pathLst>
              <a:path w="420187" h="399559">
                <a:moveTo>
                  <a:pt x="0" y="0"/>
                </a:moveTo>
                <a:lnTo>
                  <a:pt x="420187" y="0"/>
                </a:lnTo>
                <a:lnTo>
                  <a:pt x="420187" y="399560"/>
                </a:lnTo>
                <a:lnTo>
                  <a:pt x="0" y="39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837602" y="5531699"/>
            <a:ext cx="6684287" cy="6684287"/>
          </a:xfrm>
          <a:custGeom>
            <a:avLst/>
            <a:gdLst/>
            <a:ahLst/>
            <a:cxnLst/>
            <a:rect l="l" t="t" r="r" b="b"/>
            <a:pathLst>
              <a:path w="6684287" h="6684287">
                <a:moveTo>
                  <a:pt x="0" y="0"/>
                </a:moveTo>
                <a:lnTo>
                  <a:pt x="6684288" y="0"/>
                </a:lnTo>
                <a:lnTo>
                  <a:pt x="6684288" y="6684287"/>
                </a:lnTo>
                <a:lnTo>
                  <a:pt x="0" y="6684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5575099" y="3657156"/>
            <a:ext cx="7960467" cy="3180836"/>
          </a:xfrm>
          <a:prstGeom prst="rect">
            <a:avLst/>
          </a:prstGeom>
        </p:spPr>
        <p:txBody>
          <a:bodyPr lIns="0" tIns="0" rIns="0" bIns="0" rtlCol="0" anchor="t">
            <a:spAutoFit/>
          </a:bodyPr>
          <a:lstStyle/>
          <a:p>
            <a:pPr algn="l">
              <a:lnSpc>
                <a:spcPts val="4278"/>
              </a:lnSpc>
            </a:pPr>
            <a:r>
              <a:rPr lang="en-US" sz="3056">
                <a:solidFill>
                  <a:srgbClr val="FFFFFF"/>
                </a:solidFill>
                <a:latin typeface="Garet"/>
                <a:ea typeface="Garet"/>
                <a:cs typeface="Garet"/>
                <a:sym typeface="Garet"/>
              </a:rPr>
              <a:t>A Commercial Driver's License (CDL) is a specialized license required in the United States for drivers who operate any type of vehicle that carries large quantities of goods or a large number of passengers.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192500" y="10137246"/>
            <a:ext cx="2283181" cy="167947"/>
            <a:chOff x="0" y="0"/>
            <a:chExt cx="601332" cy="44233"/>
          </a:xfrm>
        </p:grpSpPr>
        <p:sp>
          <p:nvSpPr>
            <p:cNvPr id="3" name="Freeform 3"/>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BE1C2D"/>
            </a:solidFill>
          </p:spPr>
        </p:sp>
        <p:sp>
          <p:nvSpPr>
            <p:cNvPr id="4" name="TextBox 4"/>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BE1C2D"/>
            </a:solidFill>
          </p:spPr>
        </p:sp>
        <p:sp>
          <p:nvSpPr>
            <p:cNvPr id="7" name="TextBox 7"/>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315743" y="867864"/>
            <a:ext cx="11559845" cy="1606934"/>
            <a:chOff x="0" y="0"/>
            <a:chExt cx="3430213" cy="476834"/>
          </a:xfrm>
        </p:grpSpPr>
        <p:sp>
          <p:nvSpPr>
            <p:cNvPr id="9" name="Freeform 9"/>
            <p:cNvSpPr/>
            <p:nvPr/>
          </p:nvSpPr>
          <p:spPr>
            <a:xfrm>
              <a:off x="0" y="0"/>
              <a:ext cx="3430213" cy="476834"/>
            </a:xfrm>
            <a:custGeom>
              <a:avLst/>
              <a:gdLst/>
              <a:ahLst/>
              <a:cxnLst/>
              <a:rect l="l" t="t" r="r" b="b"/>
              <a:pathLst>
                <a:path w="3430213" h="476834">
                  <a:moveTo>
                    <a:pt x="34156" y="0"/>
                  </a:moveTo>
                  <a:lnTo>
                    <a:pt x="3396057" y="0"/>
                  </a:lnTo>
                  <a:cubicBezTo>
                    <a:pt x="3405116" y="0"/>
                    <a:pt x="3413804" y="3599"/>
                    <a:pt x="3420209" y="10004"/>
                  </a:cubicBezTo>
                  <a:cubicBezTo>
                    <a:pt x="3426614" y="16410"/>
                    <a:pt x="3430213" y="25097"/>
                    <a:pt x="3430213" y="34156"/>
                  </a:cubicBezTo>
                  <a:lnTo>
                    <a:pt x="3430213" y="442678"/>
                  </a:lnTo>
                  <a:cubicBezTo>
                    <a:pt x="3430213" y="451737"/>
                    <a:pt x="3426614" y="460425"/>
                    <a:pt x="3420209" y="466830"/>
                  </a:cubicBezTo>
                  <a:cubicBezTo>
                    <a:pt x="3413804" y="473236"/>
                    <a:pt x="3405116" y="476834"/>
                    <a:pt x="3396057" y="476834"/>
                  </a:cubicBezTo>
                  <a:lnTo>
                    <a:pt x="34156" y="476834"/>
                  </a:lnTo>
                  <a:cubicBezTo>
                    <a:pt x="25097" y="476834"/>
                    <a:pt x="16410" y="473236"/>
                    <a:pt x="10004" y="466830"/>
                  </a:cubicBezTo>
                  <a:cubicBezTo>
                    <a:pt x="3599" y="460425"/>
                    <a:pt x="0" y="451737"/>
                    <a:pt x="0" y="442678"/>
                  </a:cubicBezTo>
                  <a:lnTo>
                    <a:pt x="0" y="34156"/>
                  </a:lnTo>
                  <a:cubicBezTo>
                    <a:pt x="0" y="25097"/>
                    <a:pt x="3599" y="16410"/>
                    <a:pt x="10004" y="10004"/>
                  </a:cubicBezTo>
                  <a:cubicBezTo>
                    <a:pt x="16410" y="3599"/>
                    <a:pt x="25097" y="0"/>
                    <a:pt x="34156" y="0"/>
                  </a:cubicBezTo>
                  <a:close/>
                </a:path>
              </a:pathLst>
            </a:custGeom>
            <a:solidFill>
              <a:srgbClr val="EBFF00"/>
            </a:solidFill>
          </p:spPr>
        </p:sp>
        <p:sp>
          <p:nvSpPr>
            <p:cNvPr id="10" name="TextBox 10"/>
            <p:cNvSpPr txBox="1"/>
            <p:nvPr/>
          </p:nvSpPr>
          <p:spPr>
            <a:xfrm>
              <a:off x="0" y="-66675"/>
              <a:ext cx="3430213" cy="543509"/>
            </a:xfrm>
            <a:prstGeom prst="rect">
              <a:avLst/>
            </a:prstGeom>
          </p:spPr>
          <p:txBody>
            <a:bodyPr lIns="50800" tIns="50800" rIns="50800" bIns="50800" rtlCol="0" anchor="ctr"/>
            <a:lstStyle/>
            <a:p>
              <a:pPr algn="l">
                <a:lnSpc>
                  <a:spcPts val="3006"/>
                </a:lnSpc>
              </a:pPr>
              <a:endParaRPr/>
            </a:p>
          </p:txBody>
        </p:sp>
      </p:grpSp>
      <p:grpSp>
        <p:nvGrpSpPr>
          <p:cNvPr id="11" name="Group 11"/>
          <p:cNvGrpSpPr/>
          <p:nvPr/>
        </p:nvGrpSpPr>
        <p:grpSpPr>
          <a:xfrm>
            <a:off x="446734" y="985278"/>
            <a:ext cx="11270386" cy="1337536"/>
            <a:chOff x="0" y="0"/>
            <a:chExt cx="3212034" cy="381195"/>
          </a:xfrm>
        </p:grpSpPr>
        <p:sp>
          <p:nvSpPr>
            <p:cNvPr id="12" name="Freeform 12"/>
            <p:cNvSpPr/>
            <p:nvPr/>
          </p:nvSpPr>
          <p:spPr>
            <a:xfrm>
              <a:off x="0" y="0"/>
              <a:ext cx="3212034" cy="381195"/>
            </a:xfrm>
            <a:custGeom>
              <a:avLst/>
              <a:gdLst/>
              <a:ahLst/>
              <a:cxnLst/>
              <a:rect l="l" t="t" r="r" b="b"/>
              <a:pathLst>
                <a:path w="3212034" h="381195">
                  <a:moveTo>
                    <a:pt x="27477" y="0"/>
                  </a:moveTo>
                  <a:lnTo>
                    <a:pt x="3184557" y="0"/>
                  </a:lnTo>
                  <a:cubicBezTo>
                    <a:pt x="3191844" y="0"/>
                    <a:pt x="3198833" y="2895"/>
                    <a:pt x="3203986" y="8048"/>
                  </a:cubicBezTo>
                  <a:cubicBezTo>
                    <a:pt x="3209139" y="13201"/>
                    <a:pt x="3212034" y="20190"/>
                    <a:pt x="3212034" y="27477"/>
                  </a:cubicBezTo>
                  <a:lnTo>
                    <a:pt x="3212034" y="353718"/>
                  </a:lnTo>
                  <a:cubicBezTo>
                    <a:pt x="3212034" y="361005"/>
                    <a:pt x="3209139" y="367994"/>
                    <a:pt x="3203986" y="373147"/>
                  </a:cubicBezTo>
                  <a:cubicBezTo>
                    <a:pt x="3198833" y="378300"/>
                    <a:pt x="3191844" y="381195"/>
                    <a:pt x="3184557" y="381195"/>
                  </a:cubicBezTo>
                  <a:lnTo>
                    <a:pt x="27477" y="381195"/>
                  </a:lnTo>
                  <a:cubicBezTo>
                    <a:pt x="20190" y="381195"/>
                    <a:pt x="13201" y="378300"/>
                    <a:pt x="8048" y="373147"/>
                  </a:cubicBezTo>
                  <a:cubicBezTo>
                    <a:pt x="2895" y="367994"/>
                    <a:pt x="0" y="361005"/>
                    <a:pt x="0" y="353718"/>
                  </a:cubicBezTo>
                  <a:lnTo>
                    <a:pt x="0" y="27477"/>
                  </a:lnTo>
                  <a:cubicBezTo>
                    <a:pt x="0" y="20190"/>
                    <a:pt x="2895" y="13201"/>
                    <a:pt x="8048" y="8048"/>
                  </a:cubicBezTo>
                  <a:cubicBezTo>
                    <a:pt x="13201" y="2895"/>
                    <a:pt x="20190" y="0"/>
                    <a:pt x="27477" y="0"/>
                  </a:cubicBezTo>
                  <a:close/>
                </a:path>
              </a:pathLst>
            </a:custGeom>
            <a:solidFill>
              <a:srgbClr val="D40C0C"/>
            </a:solidFill>
          </p:spPr>
        </p:sp>
        <p:sp>
          <p:nvSpPr>
            <p:cNvPr id="13" name="TextBox 13"/>
            <p:cNvSpPr txBox="1"/>
            <p:nvPr/>
          </p:nvSpPr>
          <p:spPr>
            <a:xfrm>
              <a:off x="0" y="-19050"/>
              <a:ext cx="3212034" cy="400245"/>
            </a:xfrm>
            <a:prstGeom prst="rect">
              <a:avLst/>
            </a:prstGeom>
          </p:spPr>
          <p:txBody>
            <a:bodyPr lIns="50800" tIns="50800" rIns="50800" bIns="50800" rtlCol="0" anchor="ctr"/>
            <a:lstStyle/>
            <a:p>
              <a:pPr algn="ctr">
                <a:lnSpc>
                  <a:spcPts val="3168"/>
                </a:lnSpc>
              </a:pPr>
              <a:endParaRPr/>
            </a:p>
          </p:txBody>
        </p:sp>
      </p:grpSp>
      <p:sp>
        <p:nvSpPr>
          <p:cNvPr id="14" name="TextBox 14"/>
          <p:cNvSpPr txBox="1"/>
          <p:nvPr/>
        </p:nvSpPr>
        <p:spPr>
          <a:xfrm>
            <a:off x="651209" y="939430"/>
            <a:ext cx="11065912"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ea typeface="Alata"/>
                <a:cs typeface="Alata"/>
                <a:sym typeface="Alata"/>
              </a:rPr>
              <a:t>Steps to get a CDL License</a:t>
            </a:r>
          </a:p>
        </p:txBody>
      </p:sp>
      <p:sp>
        <p:nvSpPr>
          <p:cNvPr id="15" name="Freeform 15"/>
          <p:cNvSpPr/>
          <p:nvPr/>
        </p:nvSpPr>
        <p:spPr>
          <a:xfrm flipH="1">
            <a:off x="0" y="483124"/>
            <a:ext cx="18288000" cy="9343505"/>
          </a:xfrm>
          <a:custGeom>
            <a:avLst/>
            <a:gdLst/>
            <a:ahLst/>
            <a:cxnLst/>
            <a:rect l="l" t="t" r="r" b="b"/>
            <a:pathLst>
              <a:path w="18288000" h="9343505">
                <a:moveTo>
                  <a:pt x="18288000" y="0"/>
                </a:moveTo>
                <a:lnTo>
                  <a:pt x="0" y="0"/>
                </a:lnTo>
                <a:lnTo>
                  <a:pt x="0" y="9343506"/>
                </a:lnTo>
                <a:lnTo>
                  <a:pt x="18288000" y="9343506"/>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grpSp>
        <p:nvGrpSpPr>
          <p:cNvPr id="16" name="Group 16"/>
          <p:cNvGrpSpPr/>
          <p:nvPr/>
        </p:nvGrpSpPr>
        <p:grpSpPr>
          <a:xfrm>
            <a:off x="262984" y="4090103"/>
            <a:ext cx="2441595" cy="1356676"/>
            <a:chOff x="0" y="0"/>
            <a:chExt cx="4159440" cy="2311200"/>
          </a:xfrm>
        </p:grpSpPr>
        <p:sp>
          <p:nvSpPr>
            <p:cNvPr id="17" name="Freeform 17"/>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FFDE59"/>
            </a:solidFill>
          </p:spPr>
        </p:sp>
      </p:grpSp>
      <p:grpSp>
        <p:nvGrpSpPr>
          <p:cNvPr id="18" name="Group 18"/>
          <p:cNvGrpSpPr/>
          <p:nvPr/>
        </p:nvGrpSpPr>
        <p:grpSpPr>
          <a:xfrm>
            <a:off x="2554479" y="5906461"/>
            <a:ext cx="2445398" cy="1354986"/>
            <a:chOff x="0" y="0"/>
            <a:chExt cx="4165920" cy="2308320"/>
          </a:xfrm>
        </p:grpSpPr>
        <p:sp>
          <p:nvSpPr>
            <p:cNvPr id="19" name="Freeform 19"/>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FFDE59"/>
            </a:solidFill>
          </p:spPr>
        </p:sp>
      </p:grpSp>
      <p:grpSp>
        <p:nvGrpSpPr>
          <p:cNvPr id="20" name="Group 20"/>
          <p:cNvGrpSpPr/>
          <p:nvPr/>
        </p:nvGrpSpPr>
        <p:grpSpPr>
          <a:xfrm>
            <a:off x="4991019" y="4813538"/>
            <a:ext cx="2805880" cy="1559092"/>
            <a:chOff x="0" y="0"/>
            <a:chExt cx="4159440" cy="2311200"/>
          </a:xfrm>
        </p:grpSpPr>
        <p:sp>
          <p:nvSpPr>
            <p:cNvPr id="21" name="Freeform 21"/>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FFDE59"/>
            </a:solidFill>
          </p:spPr>
        </p:sp>
      </p:grpSp>
      <p:grpSp>
        <p:nvGrpSpPr>
          <p:cNvPr id="22" name="Group 22"/>
          <p:cNvGrpSpPr/>
          <p:nvPr/>
        </p:nvGrpSpPr>
        <p:grpSpPr>
          <a:xfrm>
            <a:off x="7756666" y="5252729"/>
            <a:ext cx="2445398" cy="1354986"/>
            <a:chOff x="0" y="0"/>
            <a:chExt cx="4165920" cy="2308320"/>
          </a:xfrm>
        </p:grpSpPr>
        <p:sp>
          <p:nvSpPr>
            <p:cNvPr id="23" name="Freeform 23"/>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FFDE59"/>
            </a:solidFill>
          </p:spPr>
        </p:sp>
      </p:grpSp>
      <p:grpSp>
        <p:nvGrpSpPr>
          <p:cNvPr id="24" name="Group 24"/>
          <p:cNvGrpSpPr/>
          <p:nvPr/>
        </p:nvGrpSpPr>
        <p:grpSpPr>
          <a:xfrm>
            <a:off x="10114530" y="4577536"/>
            <a:ext cx="2441595" cy="1356676"/>
            <a:chOff x="0" y="0"/>
            <a:chExt cx="4159440" cy="2311200"/>
          </a:xfrm>
        </p:grpSpPr>
        <p:sp>
          <p:nvSpPr>
            <p:cNvPr id="25" name="Freeform 2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FFDE59"/>
            </a:solidFill>
          </p:spPr>
        </p:sp>
      </p:grpSp>
      <p:grpSp>
        <p:nvGrpSpPr>
          <p:cNvPr id="26" name="Group 26"/>
          <p:cNvGrpSpPr/>
          <p:nvPr/>
        </p:nvGrpSpPr>
        <p:grpSpPr>
          <a:xfrm>
            <a:off x="337240" y="4450969"/>
            <a:ext cx="2156746" cy="215674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29" name="Group 29"/>
          <p:cNvGrpSpPr/>
          <p:nvPr/>
        </p:nvGrpSpPr>
        <p:grpSpPr>
          <a:xfrm>
            <a:off x="427268" y="4540363"/>
            <a:ext cx="1976690" cy="1977958"/>
            <a:chOff x="0" y="0"/>
            <a:chExt cx="3367440" cy="3369600"/>
          </a:xfrm>
        </p:grpSpPr>
        <p:sp>
          <p:nvSpPr>
            <p:cNvPr id="30" name="Freeform 30"/>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grpSp>
        <p:nvGrpSpPr>
          <p:cNvPr id="31" name="Group 31"/>
          <p:cNvGrpSpPr/>
          <p:nvPr/>
        </p:nvGrpSpPr>
        <p:grpSpPr>
          <a:xfrm>
            <a:off x="2587133" y="4728419"/>
            <a:ext cx="2156746" cy="215674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33" name="TextBox 33"/>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34" name="Group 34"/>
          <p:cNvGrpSpPr/>
          <p:nvPr/>
        </p:nvGrpSpPr>
        <p:grpSpPr>
          <a:xfrm>
            <a:off x="2677161" y="4817813"/>
            <a:ext cx="1976690" cy="1977958"/>
            <a:chOff x="0" y="0"/>
            <a:chExt cx="3367440" cy="3369600"/>
          </a:xfrm>
        </p:grpSpPr>
        <p:sp>
          <p:nvSpPr>
            <p:cNvPr id="35" name="Freeform 3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grpSp>
        <p:nvGrpSpPr>
          <p:cNvPr id="36" name="Group 36"/>
          <p:cNvGrpSpPr/>
          <p:nvPr/>
        </p:nvGrpSpPr>
        <p:grpSpPr>
          <a:xfrm>
            <a:off x="5034327" y="5223280"/>
            <a:ext cx="2478532" cy="247853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38" name="TextBox 38"/>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39" name="Group 39"/>
          <p:cNvGrpSpPr/>
          <p:nvPr/>
        </p:nvGrpSpPr>
        <p:grpSpPr>
          <a:xfrm>
            <a:off x="5137787" y="5326011"/>
            <a:ext cx="2271612" cy="2273069"/>
            <a:chOff x="0" y="0"/>
            <a:chExt cx="3367440" cy="3369600"/>
          </a:xfrm>
        </p:grpSpPr>
        <p:sp>
          <p:nvSpPr>
            <p:cNvPr id="40" name="Freeform 40"/>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grpSp>
        <p:nvGrpSpPr>
          <p:cNvPr id="41" name="Group 41"/>
          <p:cNvGrpSpPr/>
          <p:nvPr/>
        </p:nvGrpSpPr>
        <p:grpSpPr>
          <a:xfrm>
            <a:off x="7811646" y="4109898"/>
            <a:ext cx="2156746" cy="215674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43" name="TextBox 43"/>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44" name="Group 44"/>
          <p:cNvGrpSpPr/>
          <p:nvPr/>
        </p:nvGrpSpPr>
        <p:grpSpPr>
          <a:xfrm>
            <a:off x="7901674" y="4199292"/>
            <a:ext cx="1976690" cy="1977958"/>
            <a:chOff x="0" y="0"/>
            <a:chExt cx="3367440" cy="3369600"/>
          </a:xfrm>
        </p:grpSpPr>
        <p:sp>
          <p:nvSpPr>
            <p:cNvPr id="45" name="Freeform 4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grpSp>
        <p:nvGrpSpPr>
          <p:cNvPr id="46" name="Group 46"/>
          <p:cNvGrpSpPr/>
          <p:nvPr/>
        </p:nvGrpSpPr>
        <p:grpSpPr>
          <a:xfrm>
            <a:off x="10128614" y="4940141"/>
            <a:ext cx="2156746" cy="2156746"/>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48" name="TextBox 48"/>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49" name="Group 49"/>
          <p:cNvGrpSpPr/>
          <p:nvPr/>
        </p:nvGrpSpPr>
        <p:grpSpPr>
          <a:xfrm>
            <a:off x="10218642" y="5029535"/>
            <a:ext cx="1976690" cy="1977958"/>
            <a:chOff x="0" y="0"/>
            <a:chExt cx="3367440" cy="3369600"/>
          </a:xfrm>
        </p:grpSpPr>
        <p:sp>
          <p:nvSpPr>
            <p:cNvPr id="50" name="Freeform 50"/>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sp>
        <p:nvSpPr>
          <p:cNvPr id="51" name="TextBox 51"/>
          <p:cNvSpPr txBox="1"/>
          <p:nvPr/>
        </p:nvSpPr>
        <p:spPr>
          <a:xfrm>
            <a:off x="550527" y="4799038"/>
            <a:ext cx="1699152" cy="1426253"/>
          </a:xfrm>
          <a:prstGeom prst="rect">
            <a:avLst/>
          </a:prstGeom>
        </p:spPr>
        <p:txBody>
          <a:bodyPr lIns="0" tIns="0" rIns="0" bIns="0" rtlCol="0" anchor="t">
            <a:spAutoFit/>
          </a:bodyPr>
          <a:lstStyle/>
          <a:p>
            <a:pPr algn="ctr">
              <a:lnSpc>
                <a:spcPts val="2268"/>
              </a:lnSpc>
              <a:spcBef>
                <a:spcPct val="0"/>
              </a:spcBef>
            </a:pPr>
            <a:r>
              <a:rPr lang="en-US" sz="1512" spc="45">
                <a:solidFill>
                  <a:srgbClr val="FFFFFF"/>
                </a:solidFill>
                <a:latin typeface="Aileron"/>
                <a:ea typeface="Aileron"/>
                <a:cs typeface="Aileron"/>
                <a:sym typeface="Aileron"/>
              </a:rPr>
              <a:t>Be at least 21 years old (at least 16 years old fo intrastate government)</a:t>
            </a:r>
          </a:p>
        </p:txBody>
      </p:sp>
      <p:sp>
        <p:nvSpPr>
          <p:cNvPr id="52" name="TextBox 52"/>
          <p:cNvSpPr txBox="1"/>
          <p:nvPr/>
        </p:nvSpPr>
        <p:spPr>
          <a:xfrm>
            <a:off x="2967775" y="4921968"/>
            <a:ext cx="1395462" cy="1578230"/>
          </a:xfrm>
          <a:prstGeom prst="rect">
            <a:avLst/>
          </a:prstGeom>
        </p:spPr>
        <p:txBody>
          <a:bodyPr lIns="0" tIns="0" rIns="0" bIns="0" rtlCol="0" anchor="t">
            <a:spAutoFit/>
          </a:bodyPr>
          <a:lstStyle/>
          <a:p>
            <a:pPr algn="ctr">
              <a:lnSpc>
                <a:spcPts val="1788"/>
              </a:lnSpc>
              <a:spcBef>
                <a:spcPct val="0"/>
              </a:spcBef>
            </a:pPr>
            <a:r>
              <a:rPr lang="en-US" sz="1192" spc="35">
                <a:solidFill>
                  <a:srgbClr val="FFFFFF"/>
                </a:solidFill>
                <a:latin typeface="Aileron"/>
                <a:ea typeface="Aileron"/>
                <a:cs typeface="Aileron"/>
                <a:sym typeface="Aileron"/>
              </a:rPr>
              <a:t>Submit an application to the CDL of the state in which the applicant is located and pay the application fee</a:t>
            </a:r>
          </a:p>
        </p:txBody>
      </p:sp>
      <p:sp>
        <p:nvSpPr>
          <p:cNvPr id="53" name="TextBox 53"/>
          <p:cNvSpPr txBox="1"/>
          <p:nvPr/>
        </p:nvSpPr>
        <p:spPr>
          <a:xfrm>
            <a:off x="5215630" y="5782631"/>
            <a:ext cx="2115925" cy="1484664"/>
          </a:xfrm>
          <a:prstGeom prst="rect">
            <a:avLst/>
          </a:prstGeom>
        </p:spPr>
        <p:txBody>
          <a:bodyPr lIns="0" tIns="0" rIns="0" bIns="0" rtlCol="0" anchor="t">
            <a:spAutoFit/>
          </a:bodyPr>
          <a:lstStyle/>
          <a:p>
            <a:pPr algn="ctr">
              <a:lnSpc>
                <a:spcPts val="2972"/>
              </a:lnSpc>
              <a:spcBef>
                <a:spcPct val="0"/>
              </a:spcBef>
            </a:pPr>
            <a:r>
              <a:rPr lang="en-US" sz="1981" spc="59">
                <a:solidFill>
                  <a:srgbClr val="FFFFFF"/>
                </a:solidFill>
                <a:latin typeface="Aileron"/>
                <a:ea typeface="Aileron"/>
                <a:cs typeface="Aileron"/>
                <a:sym typeface="Aileron"/>
              </a:rPr>
              <a:t>Provide proof of identity and social security numbers.</a:t>
            </a:r>
          </a:p>
        </p:txBody>
      </p:sp>
      <p:sp>
        <p:nvSpPr>
          <p:cNvPr id="54" name="TextBox 54"/>
          <p:cNvSpPr txBox="1"/>
          <p:nvPr/>
        </p:nvSpPr>
        <p:spPr>
          <a:xfrm>
            <a:off x="7949406" y="4572850"/>
            <a:ext cx="1860324" cy="1103268"/>
          </a:xfrm>
          <a:prstGeom prst="rect">
            <a:avLst/>
          </a:prstGeom>
        </p:spPr>
        <p:txBody>
          <a:bodyPr lIns="0" tIns="0" rIns="0" bIns="0" rtlCol="0" anchor="t">
            <a:spAutoFit/>
          </a:bodyPr>
          <a:lstStyle/>
          <a:p>
            <a:pPr algn="ctr">
              <a:lnSpc>
                <a:spcPts val="2955"/>
              </a:lnSpc>
              <a:spcBef>
                <a:spcPct val="0"/>
              </a:spcBef>
            </a:pPr>
            <a:r>
              <a:rPr lang="en-US" sz="1970" spc="59">
                <a:solidFill>
                  <a:srgbClr val="FFFFFF"/>
                </a:solidFill>
                <a:latin typeface="Aileron"/>
                <a:ea typeface="Aileron"/>
                <a:cs typeface="Aileron"/>
                <a:sym typeface="Aileron"/>
              </a:rPr>
              <a:t>Provide proof of state and U.S. residency.</a:t>
            </a:r>
          </a:p>
        </p:txBody>
      </p:sp>
      <p:sp>
        <p:nvSpPr>
          <p:cNvPr id="55" name="TextBox 55"/>
          <p:cNvSpPr txBox="1"/>
          <p:nvPr/>
        </p:nvSpPr>
        <p:spPr>
          <a:xfrm>
            <a:off x="10323479" y="5320019"/>
            <a:ext cx="1759194" cy="1363451"/>
          </a:xfrm>
          <a:prstGeom prst="rect">
            <a:avLst/>
          </a:prstGeom>
        </p:spPr>
        <p:txBody>
          <a:bodyPr lIns="0" tIns="0" rIns="0" bIns="0" rtlCol="0" anchor="t">
            <a:spAutoFit/>
          </a:bodyPr>
          <a:lstStyle/>
          <a:p>
            <a:pPr algn="ctr">
              <a:lnSpc>
                <a:spcPts val="2164"/>
              </a:lnSpc>
              <a:spcBef>
                <a:spcPct val="0"/>
              </a:spcBef>
            </a:pPr>
            <a:r>
              <a:rPr lang="en-US" sz="1443" spc="43">
                <a:solidFill>
                  <a:srgbClr val="FFFFFF"/>
                </a:solidFill>
                <a:latin typeface="Aileron"/>
                <a:ea typeface="Aileron"/>
                <a:cs typeface="Aileron"/>
                <a:sym typeface="Aileron"/>
              </a:rPr>
              <a:t>Submit completed Medical Examination Report Form and Medical Expert </a:t>
            </a:r>
          </a:p>
        </p:txBody>
      </p:sp>
      <p:grpSp>
        <p:nvGrpSpPr>
          <p:cNvPr id="56" name="Group 56"/>
          <p:cNvGrpSpPr/>
          <p:nvPr/>
        </p:nvGrpSpPr>
        <p:grpSpPr>
          <a:xfrm>
            <a:off x="12247260" y="6519243"/>
            <a:ext cx="2445398" cy="1354986"/>
            <a:chOff x="0" y="0"/>
            <a:chExt cx="4165920" cy="2308320"/>
          </a:xfrm>
        </p:grpSpPr>
        <p:sp>
          <p:nvSpPr>
            <p:cNvPr id="57" name="Freeform 57"/>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FFDE59"/>
            </a:solidFill>
          </p:spPr>
        </p:sp>
      </p:grpSp>
      <p:grpSp>
        <p:nvGrpSpPr>
          <p:cNvPr id="58" name="Group 58"/>
          <p:cNvGrpSpPr/>
          <p:nvPr/>
        </p:nvGrpSpPr>
        <p:grpSpPr>
          <a:xfrm>
            <a:off x="12279914" y="5341200"/>
            <a:ext cx="2156746" cy="2156746"/>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60" name="TextBox 60"/>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61" name="Group 61"/>
          <p:cNvGrpSpPr/>
          <p:nvPr/>
        </p:nvGrpSpPr>
        <p:grpSpPr>
          <a:xfrm>
            <a:off x="12369942" y="5430594"/>
            <a:ext cx="1976690" cy="1977958"/>
            <a:chOff x="0" y="0"/>
            <a:chExt cx="3367440" cy="3369600"/>
          </a:xfrm>
        </p:grpSpPr>
        <p:sp>
          <p:nvSpPr>
            <p:cNvPr id="62" name="Freeform 6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sp>
        <p:nvSpPr>
          <p:cNvPr id="63" name="TextBox 63"/>
          <p:cNvSpPr txBox="1"/>
          <p:nvPr/>
        </p:nvSpPr>
        <p:spPr>
          <a:xfrm>
            <a:off x="12448554" y="5961028"/>
            <a:ext cx="1819465" cy="866459"/>
          </a:xfrm>
          <a:prstGeom prst="rect">
            <a:avLst/>
          </a:prstGeom>
        </p:spPr>
        <p:txBody>
          <a:bodyPr lIns="0" tIns="0" rIns="0" bIns="0" rtlCol="0" anchor="t">
            <a:spAutoFit/>
          </a:bodyPr>
          <a:lstStyle/>
          <a:p>
            <a:pPr algn="ctr">
              <a:lnSpc>
                <a:spcPts val="3498"/>
              </a:lnSpc>
              <a:spcBef>
                <a:spcPct val="0"/>
              </a:spcBef>
            </a:pPr>
            <a:r>
              <a:rPr lang="en-US" sz="2332" spc="69">
                <a:solidFill>
                  <a:srgbClr val="FFFFFF"/>
                </a:solidFill>
                <a:latin typeface="Aileron"/>
                <a:ea typeface="Aileron"/>
                <a:cs typeface="Aileron"/>
                <a:sym typeface="Aileron"/>
              </a:rPr>
              <a:t>Submit an eye test.</a:t>
            </a:r>
          </a:p>
        </p:txBody>
      </p:sp>
      <p:grpSp>
        <p:nvGrpSpPr>
          <p:cNvPr id="64" name="Group 64"/>
          <p:cNvGrpSpPr/>
          <p:nvPr/>
        </p:nvGrpSpPr>
        <p:grpSpPr>
          <a:xfrm>
            <a:off x="14651502" y="4240988"/>
            <a:ext cx="3234481" cy="3234481"/>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66" name="TextBox 66"/>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67" name="Group 67"/>
          <p:cNvGrpSpPr/>
          <p:nvPr/>
        </p:nvGrpSpPr>
        <p:grpSpPr>
          <a:xfrm>
            <a:off x="14786517" y="4375052"/>
            <a:ext cx="2964451" cy="2966352"/>
            <a:chOff x="0" y="0"/>
            <a:chExt cx="3367440" cy="3369600"/>
          </a:xfrm>
        </p:grpSpPr>
        <p:sp>
          <p:nvSpPr>
            <p:cNvPr id="68" name="Freeform 68"/>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F001B"/>
            </a:solidFill>
          </p:spPr>
        </p:sp>
      </p:grpSp>
      <p:sp>
        <p:nvSpPr>
          <p:cNvPr id="69" name="TextBox 69"/>
          <p:cNvSpPr txBox="1"/>
          <p:nvPr/>
        </p:nvSpPr>
        <p:spPr>
          <a:xfrm>
            <a:off x="14954573" y="4756388"/>
            <a:ext cx="2647398" cy="1851071"/>
          </a:xfrm>
          <a:prstGeom prst="rect">
            <a:avLst/>
          </a:prstGeom>
        </p:spPr>
        <p:txBody>
          <a:bodyPr lIns="0" tIns="0" rIns="0" bIns="0" rtlCol="0" anchor="t">
            <a:spAutoFit/>
          </a:bodyPr>
          <a:lstStyle/>
          <a:p>
            <a:pPr algn="ctr">
              <a:lnSpc>
                <a:spcPts val="2442"/>
              </a:lnSpc>
              <a:spcBef>
                <a:spcPct val="0"/>
              </a:spcBef>
            </a:pPr>
            <a:r>
              <a:rPr lang="en-US" sz="1628" spc="48">
                <a:solidFill>
                  <a:srgbClr val="FFFFFF"/>
                </a:solidFill>
                <a:latin typeface="Aileron"/>
                <a:ea typeface="Aileron"/>
                <a:cs typeface="Aileron"/>
                <a:sym typeface="Aileron"/>
              </a:rPr>
              <a:t>Upon competition, the applicant will receive a CLP. After successfully passing the examinations, the applicant will receive the appropriate CDL type.</a:t>
            </a:r>
          </a:p>
        </p:txBody>
      </p:sp>
      <p:grpSp>
        <p:nvGrpSpPr>
          <p:cNvPr id="70" name="Group 70"/>
          <p:cNvGrpSpPr/>
          <p:nvPr/>
        </p:nvGrpSpPr>
        <p:grpSpPr>
          <a:xfrm>
            <a:off x="14617635" y="3721233"/>
            <a:ext cx="3575115" cy="1986519"/>
            <a:chOff x="0" y="0"/>
            <a:chExt cx="4159440" cy="2311200"/>
          </a:xfrm>
        </p:grpSpPr>
        <p:sp>
          <p:nvSpPr>
            <p:cNvPr id="71" name="Freeform 71"/>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FFDE59"/>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4566360" y="3341554"/>
            <a:ext cx="3579939" cy="682240"/>
          </a:xfrm>
          <a:prstGeom prst="line">
            <a:avLst/>
          </a:prstGeom>
          <a:ln w="57150" cap="flat">
            <a:solidFill>
              <a:srgbClr val="FF0000"/>
            </a:solidFill>
            <a:prstDash val="solid"/>
            <a:headEnd type="none" w="sm" len="sm"/>
            <a:tailEnd type="none" w="sm" len="sm"/>
          </a:ln>
        </p:spPr>
      </p:sp>
      <p:sp>
        <p:nvSpPr>
          <p:cNvPr id="3" name="AutoShape 3"/>
          <p:cNvSpPr/>
          <p:nvPr/>
        </p:nvSpPr>
        <p:spPr>
          <a:xfrm flipH="1" flipV="1">
            <a:off x="10141956" y="3341554"/>
            <a:ext cx="3667125" cy="775543"/>
          </a:xfrm>
          <a:prstGeom prst="line">
            <a:avLst/>
          </a:prstGeom>
          <a:ln w="57150" cap="flat">
            <a:solidFill>
              <a:srgbClr val="FF0000"/>
            </a:solidFill>
            <a:prstDash val="solid"/>
            <a:headEnd type="none" w="sm" len="sm"/>
            <a:tailEnd type="none" w="sm" len="sm"/>
          </a:ln>
        </p:spPr>
      </p:sp>
      <p:grpSp>
        <p:nvGrpSpPr>
          <p:cNvPr id="4" name="Group 4"/>
          <p:cNvGrpSpPr/>
          <p:nvPr/>
        </p:nvGrpSpPr>
        <p:grpSpPr>
          <a:xfrm>
            <a:off x="2588165" y="3212796"/>
            <a:ext cx="1995657" cy="19956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B81"/>
            </a:solidFill>
          </p:spPr>
        </p:sp>
        <p:sp>
          <p:nvSpPr>
            <p:cNvPr id="6" name="TextBox 6"/>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8146299" y="2343725"/>
            <a:ext cx="1995657" cy="19956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016E"/>
            </a:solidFill>
          </p:spPr>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13809081" y="3119268"/>
            <a:ext cx="1995657" cy="199565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01E"/>
            </a:solidFill>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rot="2700000">
            <a:off x="-2396474" y="-2921783"/>
            <a:ext cx="7415398" cy="3565095"/>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FF0000"/>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2859087" y="-2102233"/>
            <a:ext cx="5185216" cy="5132702"/>
          </a:xfrm>
          <a:prstGeom prst="line">
            <a:avLst/>
          </a:prstGeom>
          <a:ln w="28575" cap="flat">
            <a:solidFill>
              <a:srgbClr val="FF0000"/>
            </a:solidFill>
            <a:prstDash val="solid"/>
            <a:headEnd type="none" w="sm" len="sm"/>
            <a:tailEnd type="none" w="sm" len="sm"/>
          </a:ln>
        </p:spPr>
      </p:sp>
      <p:sp>
        <p:nvSpPr>
          <p:cNvPr id="17" name="AutoShape 17"/>
          <p:cNvSpPr/>
          <p:nvPr/>
        </p:nvSpPr>
        <p:spPr>
          <a:xfrm>
            <a:off x="-3073034" y="-1789557"/>
            <a:ext cx="5038853" cy="5038853"/>
          </a:xfrm>
          <a:prstGeom prst="line">
            <a:avLst/>
          </a:prstGeom>
          <a:ln w="28575" cap="flat">
            <a:solidFill>
              <a:srgbClr val="FF0000"/>
            </a:solidFill>
            <a:prstDash val="solid"/>
            <a:headEnd type="none" w="sm" len="sm"/>
            <a:tailEnd type="none" w="sm" len="sm"/>
          </a:ln>
        </p:spPr>
      </p:sp>
      <p:sp>
        <p:nvSpPr>
          <p:cNvPr id="18" name="AutoShape 18"/>
          <p:cNvSpPr/>
          <p:nvPr/>
        </p:nvSpPr>
        <p:spPr>
          <a:xfrm>
            <a:off x="-3252636" y="-1431087"/>
            <a:ext cx="4867141" cy="4867141"/>
          </a:xfrm>
          <a:prstGeom prst="line">
            <a:avLst/>
          </a:prstGeom>
          <a:ln w="28575" cap="flat">
            <a:solidFill>
              <a:srgbClr val="FF0000"/>
            </a:solidFill>
            <a:prstDash val="solid"/>
            <a:headEnd type="none" w="sm" len="sm"/>
            <a:tailEnd type="none" w="sm" len="sm"/>
          </a:ln>
        </p:spPr>
      </p:sp>
      <p:sp>
        <p:nvSpPr>
          <p:cNvPr id="19" name="AutoShape 19"/>
          <p:cNvSpPr/>
          <p:nvPr/>
        </p:nvSpPr>
        <p:spPr>
          <a:xfrm>
            <a:off x="-3379290" y="-1044819"/>
            <a:ext cx="4690515" cy="4690515"/>
          </a:xfrm>
          <a:prstGeom prst="line">
            <a:avLst/>
          </a:prstGeom>
          <a:ln w="28575" cap="flat">
            <a:solidFill>
              <a:srgbClr val="FF0000"/>
            </a:solidFill>
            <a:prstDash val="solid"/>
            <a:headEnd type="none" w="sm" len="sm"/>
            <a:tailEnd type="none" w="sm" len="sm"/>
          </a:ln>
        </p:spPr>
      </p:sp>
      <p:sp>
        <p:nvSpPr>
          <p:cNvPr id="20" name="AutoShape 20"/>
          <p:cNvSpPr/>
          <p:nvPr/>
        </p:nvSpPr>
        <p:spPr>
          <a:xfrm>
            <a:off x="-3523144" y="-605142"/>
            <a:ext cx="4347674" cy="4347674"/>
          </a:xfrm>
          <a:prstGeom prst="line">
            <a:avLst/>
          </a:prstGeom>
          <a:ln w="28575" cap="flat">
            <a:solidFill>
              <a:srgbClr val="FF0000"/>
            </a:solidFill>
            <a:prstDash val="solid"/>
            <a:headEnd type="none" w="sm" len="sm"/>
            <a:tailEnd type="none" w="sm" len="sm"/>
          </a:ln>
        </p:spPr>
      </p:sp>
      <p:sp>
        <p:nvSpPr>
          <p:cNvPr id="21" name="AutoShape 21"/>
          <p:cNvSpPr/>
          <p:nvPr/>
        </p:nvSpPr>
        <p:spPr>
          <a:xfrm>
            <a:off x="-3643964" y="-161419"/>
            <a:ext cx="3963599" cy="3985594"/>
          </a:xfrm>
          <a:prstGeom prst="line">
            <a:avLst/>
          </a:prstGeom>
          <a:ln w="28575" cap="flat">
            <a:solidFill>
              <a:srgbClr val="FF0000"/>
            </a:solidFill>
            <a:prstDash val="solid"/>
            <a:headEnd type="none" w="sm" len="sm"/>
            <a:tailEnd type="none" w="sm" len="sm"/>
          </a:ln>
        </p:spPr>
      </p:sp>
      <p:sp>
        <p:nvSpPr>
          <p:cNvPr id="22" name="TextBox 22"/>
          <p:cNvSpPr txBox="1"/>
          <p:nvPr/>
        </p:nvSpPr>
        <p:spPr>
          <a:xfrm>
            <a:off x="5343984" y="1028700"/>
            <a:ext cx="7600032" cy="844677"/>
          </a:xfrm>
          <a:prstGeom prst="rect">
            <a:avLst/>
          </a:prstGeom>
        </p:spPr>
        <p:txBody>
          <a:bodyPr lIns="0" tIns="0" rIns="0" bIns="0" rtlCol="0" anchor="t">
            <a:spAutoFit/>
          </a:bodyPr>
          <a:lstStyle/>
          <a:p>
            <a:pPr algn="ctr">
              <a:lnSpc>
                <a:spcPts val="5544"/>
              </a:lnSpc>
            </a:pPr>
            <a:r>
              <a:rPr lang="en-US" sz="5600" b="1">
                <a:solidFill>
                  <a:srgbClr val="FFFFFF"/>
                </a:solidFill>
                <a:latin typeface="Kollektif Bold"/>
                <a:ea typeface="Kollektif Bold"/>
                <a:cs typeface="Kollektif Bold"/>
                <a:sym typeface="Kollektif Bold"/>
              </a:rPr>
              <a:t>CDL CLASSES</a:t>
            </a:r>
          </a:p>
        </p:txBody>
      </p:sp>
      <p:sp>
        <p:nvSpPr>
          <p:cNvPr id="23" name="TextBox 23"/>
          <p:cNvSpPr txBox="1"/>
          <p:nvPr/>
        </p:nvSpPr>
        <p:spPr>
          <a:xfrm>
            <a:off x="2588165" y="3605130"/>
            <a:ext cx="1995657" cy="1255104"/>
          </a:xfrm>
          <a:prstGeom prst="rect">
            <a:avLst/>
          </a:prstGeom>
        </p:spPr>
        <p:txBody>
          <a:bodyPr lIns="0" tIns="0" rIns="0" bIns="0" rtlCol="0" anchor="t">
            <a:spAutoFit/>
          </a:bodyPr>
          <a:lstStyle/>
          <a:p>
            <a:pPr algn="ctr">
              <a:lnSpc>
                <a:spcPts val="5099"/>
              </a:lnSpc>
            </a:pPr>
            <a:r>
              <a:rPr lang="en-US" sz="3922" b="1" spc="302">
                <a:solidFill>
                  <a:srgbClr val="FFFFFF"/>
                </a:solidFill>
                <a:latin typeface="DM Sans Bold"/>
                <a:ea typeface="DM Sans Bold"/>
                <a:cs typeface="DM Sans Bold"/>
                <a:sym typeface="DM Sans Bold"/>
              </a:rPr>
              <a:t>CLASSA</a:t>
            </a:r>
          </a:p>
        </p:txBody>
      </p:sp>
      <p:sp>
        <p:nvSpPr>
          <p:cNvPr id="24" name="TextBox 24"/>
          <p:cNvSpPr txBox="1"/>
          <p:nvPr/>
        </p:nvSpPr>
        <p:spPr>
          <a:xfrm>
            <a:off x="8146172" y="2761457"/>
            <a:ext cx="1995657" cy="1255104"/>
          </a:xfrm>
          <a:prstGeom prst="rect">
            <a:avLst/>
          </a:prstGeom>
        </p:spPr>
        <p:txBody>
          <a:bodyPr lIns="0" tIns="0" rIns="0" bIns="0" rtlCol="0" anchor="t">
            <a:spAutoFit/>
          </a:bodyPr>
          <a:lstStyle/>
          <a:p>
            <a:pPr algn="ctr">
              <a:lnSpc>
                <a:spcPts val="5099"/>
              </a:lnSpc>
            </a:pPr>
            <a:r>
              <a:rPr lang="en-US" sz="3922" b="1" spc="302">
                <a:solidFill>
                  <a:srgbClr val="FFFFFF"/>
                </a:solidFill>
                <a:latin typeface="DM Sans Bold"/>
                <a:ea typeface="DM Sans Bold"/>
                <a:cs typeface="DM Sans Bold"/>
                <a:sym typeface="DM Sans Bold"/>
              </a:rPr>
              <a:t>CLASSB</a:t>
            </a:r>
          </a:p>
        </p:txBody>
      </p:sp>
      <p:sp>
        <p:nvSpPr>
          <p:cNvPr id="25" name="TextBox 25"/>
          <p:cNvSpPr txBox="1"/>
          <p:nvPr/>
        </p:nvSpPr>
        <p:spPr>
          <a:xfrm>
            <a:off x="13809081" y="3585501"/>
            <a:ext cx="1995657" cy="1255104"/>
          </a:xfrm>
          <a:prstGeom prst="rect">
            <a:avLst/>
          </a:prstGeom>
        </p:spPr>
        <p:txBody>
          <a:bodyPr lIns="0" tIns="0" rIns="0" bIns="0" rtlCol="0" anchor="t">
            <a:spAutoFit/>
          </a:bodyPr>
          <a:lstStyle/>
          <a:p>
            <a:pPr algn="ctr">
              <a:lnSpc>
                <a:spcPts val="5099"/>
              </a:lnSpc>
            </a:pPr>
            <a:r>
              <a:rPr lang="en-US" sz="3922" b="1" spc="302">
                <a:solidFill>
                  <a:srgbClr val="FFFFFF"/>
                </a:solidFill>
                <a:latin typeface="DM Sans Bold"/>
                <a:ea typeface="DM Sans Bold"/>
                <a:cs typeface="DM Sans Bold"/>
                <a:sym typeface="DM Sans Bold"/>
              </a:rPr>
              <a:t>CLASSC</a:t>
            </a:r>
          </a:p>
        </p:txBody>
      </p:sp>
      <p:grpSp>
        <p:nvGrpSpPr>
          <p:cNvPr id="26" name="Group 26"/>
          <p:cNvGrpSpPr/>
          <p:nvPr/>
        </p:nvGrpSpPr>
        <p:grpSpPr>
          <a:xfrm>
            <a:off x="235229" y="5739387"/>
            <a:ext cx="5462539" cy="2308944"/>
            <a:chOff x="0" y="0"/>
            <a:chExt cx="1291037" cy="545705"/>
          </a:xfrm>
        </p:grpSpPr>
        <p:sp>
          <p:nvSpPr>
            <p:cNvPr id="27" name="Freeform 27"/>
            <p:cNvSpPr/>
            <p:nvPr/>
          </p:nvSpPr>
          <p:spPr>
            <a:xfrm>
              <a:off x="0" y="0"/>
              <a:ext cx="1291037" cy="545705"/>
            </a:xfrm>
            <a:custGeom>
              <a:avLst/>
              <a:gdLst/>
              <a:ahLst/>
              <a:cxnLst/>
              <a:rect l="l" t="t" r="r" b="b"/>
              <a:pathLst>
                <a:path w="1291037" h="545705">
                  <a:moveTo>
                    <a:pt x="56691" y="0"/>
                  </a:moveTo>
                  <a:lnTo>
                    <a:pt x="1234346" y="0"/>
                  </a:lnTo>
                  <a:cubicBezTo>
                    <a:pt x="1265656" y="0"/>
                    <a:pt x="1291037" y="25381"/>
                    <a:pt x="1291037" y="56691"/>
                  </a:cubicBezTo>
                  <a:lnTo>
                    <a:pt x="1291037" y="489014"/>
                  </a:lnTo>
                  <a:cubicBezTo>
                    <a:pt x="1291037" y="520323"/>
                    <a:pt x="1265656" y="545705"/>
                    <a:pt x="1234346" y="545705"/>
                  </a:cubicBezTo>
                  <a:lnTo>
                    <a:pt x="56691" y="545705"/>
                  </a:lnTo>
                  <a:cubicBezTo>
                    <a:pt x="25381" y="545705"/>
                    <a:pt x="0" y="520323"/>
                    <a:pt x="0" y="489014"/>
                  </a:cubicBezTo>
                  <a:lnTo>
                    <a:pt x="0" y="56691"/>
                  </a:lnTo>
                  <a:cubicBezTo>
                    <a:pt x="0" y="25381"/>
                    <a:pt x="25381" y="0"/>
                    <a:pt x="56691" y="0"/>
                  </a:cubicBezTo>
                  <a:close/>
                </a:path>
              </a:pathLst>
            </a:custGeom>
            <a:solidFill>
              <a:srgbClr val="48CFAE">
                <a:alpha val="30980"/>
              </a:srgbClr>
            </a:solidFill>
          </p:spPr>
        </p:sp>
        <p:sp>
          <p:nvSpPr>
            <p:cNvPr id="28" name="TextBox 28"/>
            <p:cNvSpPr txBox="1"/>
            <p:nvPr/>
          </p:nvSpPr>
          <p:spPr>
            <a:xfrm>
              <a:off x="0" y="-19050"/>
              <a:ext cx="1291037" cy="564755"/>
            </a:xfrm>
            <a:prstGeom prst="rect">
              <a:avLst/>
            </a:prstGeom>
          </p:spPr>
          <p:txBody>
            <a:bodyPr lIns="50800" tIns="50800" rIns="50800" bIns="50800" rtlCol="0" anchor="ctr"/>
            <a:lstStyle/>
            <a:p>
              <a:pPr algn="ctr">
                <a:lnSpc>
                  <a:spcPts val="3168"/>
                </a:lnSpc>
              </a:pPr>
              <a:endParaRPr/>
            </a:p>
          </p:txBody>
        </p:sp>
      </p:grpSp>
      <p:sp>
        <p:nvSpPr>
          <p:cNvPr id="29" name="TextBox 29"/>
          <p:cNvSpPr txBox="1"/>
          <p:nvPr/>
        </p:nvSpPr>
        <p:spPr>
          <a:xfrm>
            <a:off x="273706" y="5970453"/>
            <a:ext cx="5200418" cy="1828800"/>
          </a:xfrm>
          <a:prstGeom prst="rect">
            <a:avLst/>
          </a:prstGeom>
        </p:spPr>
        <p:txBody>
          <a:bodyPr lIns="0" tIns="0" rIns="0" bIns="0" rtlCol="0" anchor="t">
            <a:spAutoFit/>
          </a:bodyPr>
          <a:lstStyle/>
          <a:p>
            <a:pPr algn="ctr">
              <a:lnSpc>
                <a:spcPts val="2435"/>
              </a:lnSpc>
            </a:pPr>
            <a:r>
              <a:rPr lang="en-US" sz="2029" spc="103">
                <a:solidFill>
                  <a:srgbClr val="FFFFFF"/>
                </a:solidFill>
                <a:latin typeface="DM Sans"/>
                <a:ea typeface="DM Sans"/>
                <a:cs typeface="DM Sans"/>
                <a:sym typeface="DM Sans"/>
              </a:rPr>
              <a:t>A Class A commercial driver’s license is required to operate any combination of vehicles with a gross combination weight rating (GVWR) of 26,001 or more pounds, provided the towed vehicle is heavier than 10,000 pounds</a:t>
            </a:r>
          </a:p>
        </p:txBody>
      </p:sp>
      <p:grpSp>
        <p:nvGrpSpPr>
          <p:cNvPr id="30" name="Group 30"/>
          <p:cNvGrpSpPr/>
          <p:nvPr/>
        </p:nvGrpSpPr>
        <p:grpSpPr>
          <a:xfrm>
            <a:off x="6850292" y="4840605"/>
            <a:ext cx="5158915" cy="2594595"/>
            <a:chOff x="0" y="0"/>
            <a:chExt cx="1085042" cy="545705"/>
          </a:xfrm>
        </p:grpSpPr>
        <p:sp>
          <p:nvSpPr>
            <p:cNvPr id="31" name="Freeform 31"/>
            <p:cNvSpPr/>
            <p:nvPr/>
          </p:nvSpPr>
          <p:spPr>
            <a:xfrm>
              <a:off x="0" y="0"/>
              <a:ext cx="1085042" cy="545705"/>
            </a:xfrm>
            <a:custGeom>
              <a:avLst/>
              <a:gdLst/>
              <a:ahLst/>
              <a:cxnLst/>
              <a:rect l="l" t="t" r="r" b="b"/>
              <a:pathLst>
                <a:path w="1085042" h="545705">
                  <a:moveTo>
                    <a:pt x="60028" y="0"/>
                  </a:moveTo>
                  <a:lnTo>
                    <a:pt x="1025014" y="0"/>
                  </a:lnTo>
                  <a:cubicBezTo>
                    <a:pt x="1040935" y="0"/>
                    <a:pt x="1056203" y="6324"/>
                    <a:pt x="1067460" y="17582"/>
                  </a:cubicBezTo>
                  <a:cubicBezTo>
                    <a:pt x="1078717" y="28839"/>
                    <a:pt x="1085042" y="44107"/>
                    <a:pt x="1085042" y="60028"/>
                  </a:cubicBezTo>
                  <a:lnTo>
                    <a:pt x="1085042" y="485677"/>
                  </a:lnTo>
                  <a:cubicBezTo>
                    <a:pt x="1085042" y="501597"/>
                    <a:pt x="1078717" y="516866"/>
                    <a:pt x="1067460" y="528123"/>
                  </a:cubicBezTo>
                  <a:cubicBezTo>
                    <a:pt x="1056203" y="539380"/>
                    <a:pt x="1040935" y="545705"/>
                    <a:pt x="1025014" y="545705"/>
                  </a:cubicBezTo>
                  <a:lnTo>
                    <a:pt x="60028" y="545705"/>
                  </a:lnTo>
                  <a:cubicBezTo>
                    <a:pt x="44107" y="545705"/>
                    <a:pt x="28839" y="539380"/>
                    <a:pt x="17582" y="528123"/>
                  </a:cubicBezTo>
                  <a:cubicBezTo>
                    <a:pt x="6324" y="516866"/>
                    <a:pt x="0" y="501597"/>
                    <a:pt x="0" y="485677"/>
                  </a:cubicBezTo>
                  <a:lnTo>
                    <a:pt x="0" y="60028"/>
                  </a:lnTo>
                  <a:cubicBezTo>
                    <a:pt x="0" y="44107"/>
                    <a:pt x="6324" y="28839"/>
                    <a:pt x="17582" y="17582"/>
                  </a:cubicBezTo>
                  <a:cubicBezTo>
                    <a:pt x="28839" y="6324"/>
                    <a:pt x="44107" y="0"/>
                    <a:pt x="60028" y="0"/>
                  </a:cubicBezTo>
                  <a:close/>
                </a:path>
              </a:pathLst>
            </a:custGeom>
            <a:solidFill>
              <a:srgbClr val="CB016E">
                <a:alpha val="30980"/>
              </a:srgbClr>
            </a:solidFill>
          </p:spPr>
        </p:sp>
        <p:sp>
          <p:nvSpPr>
            <p:cNvPr id="32" name="TextBox 32"/>
            <p:cNvSpPr txBox="1"/>
            <p:nvPr/>
          </p:nvSpPr>
          <p:spPr>
            <a:xfrm>
              <a:off x="0" y="-19050"/>
              <a:ext cx="1085042" cy="564755"/>
            </a:xfrm>
            <a:prstGeom prst="rect">
              <a:avLst/>
            </a:prstGeom>
          </p:spPr>
          <p:txBody>
            <a:bodyPr lIns="50800" tIns="50800" rIns="50800" bIns="50800" rtlCol="0" anchor="ctr"/>
            <a:lstStyle/>
            <a:p>
              <a:pPr algn="ctr">
                <a:lnSpc>
                  <a:spcPts val="3168"/>
                </a:lnSpc>
              </a:pPr>
              <a:endParaRPr/>
            </a:p>
          </p:txBody>
        </p:sp>
      </p:grpSp>
      <p:sp>
        <p:nvSpPr>
          <p:cNvPr id="33" name="TextBox 33"/>
          <p:cNvSpPr txBox="1"/>
          <p:nvPr/>
        </p:nvSpPr>
        <p:spPr>
          <a:xfrm>
            <a:off x="6937971" y="5143500"/>
            <a:ext cx="4964762" cy="2057400"/>
          </a:xfrm>
          <a:prstGeom prst="rect">
            <a:avLst/>
          </a:prstGeom>
        </p:spPr>
        <p:txBody>
          <a:bodyPr lIns="0" tIns="0" rIns="0" bIns="0" rtlCol="0" anchor="t">
            <a:spAutoFit/>
          </a:bodyPr>
          <a:lstStyle/>
          <a:p>
            <a:pPr algn="ctr">
              <a:lnSpc>
                <a:spcPts val="2721"/>
              </a:lnSpc>
            </a:pPr>
            <a:r>
              <a:rPr lang="en-US" sz="2268">
                <a:solidFill>
                  <a:srgbClr val="FFFFFF"/>
                </a:solidFill>
                <a:latin typeface="DM Sans"/>
                <a:ea typeface="DM Sans"/>
                <a:cs typeface="DM Sans"/>
                <a:sym typeface="DM Sans"/>
              </a:rPr>
              <a:t>A Class B commercial driver’s license is required to operate a single vehicle with a gross combination weight rating of 26,001 or more pounds, or tow a vehicle not heavier than 10,000 pounds.</a:t>
            </a:r>
          </a:p>
        </p:txBody>
      </p:sp>
      <p:grpSp>
        <p:nvGrpSpPr>
          <p:cNvPr id="34" name="Group 34"/>
          <p:cNvGrpSpPr/>
          <p:nvPr/>
        </p:nvGrpSpPr>
        <p:grpSpPr>
          <a:xfrm>
            <a:off x="13160218" y="5496410"/>
            <a:ext cx="4913959" cy="2471399"/>
            <a:chOff x="0" y="0"/>
            <a:chExt cx="1085042" cy="545705"/>
          </a:xfrm>
        </p:grpSpPr>
        <p:sp>
          <p:nvSpPr>
            <p:cNvPr id="35" name="Freeform 35"/>
            <p:cNvSpPr/>
            <p:nvPr/>
          </p:nvSpPr>
          <p:spPr>
            <a:xfrm>
              <a:off x="0" y="0"/>
              <a:ext cx="1085042" cy="545705"/>
            </a:xfrm>
            <a:custGeom>
              <a:avLst/>
              <a:gdLst/>
              <a:ahLst/>
              <a:cxnLst/>
              <a:rect l="l" t="t" r="r" b="b"/>
              <a:pathLst>
                <a:path w="1085042" h="545705">
                  <a:moveTo>
                    <a:pt x="63020" y="0"/>
                  </a:moveTo>
                  <a:lnTo>
                    <a:pt x="1022022" y="0"/>
                  </a:lnTo>
                  <a:cubicBezTo>
                    <a:pt x="1056827" y="0"/>
                    <a:pt x="1085042" y="28215"/>
                    <a:pt x="1085042" y="63020"/>
                  </a:cubicBezTo>
                  <a:lnTo>
                    <a:pt x="1085042" y="482685"/>
                  </a:lnTo>
                  <a:cubicBezTo>
                    <a:pt x="1085042" y="499399"/>
                    <a:pt x="1078402" y="515428"/>
                    <a:pt x="1066584" y="527247"/>
                  </a:cubicBezTo>
                  <a:cubicBezTo>
                    <a:pt x="1054765" y="539065"/>
                    <a:pt x="1038736" y="545705"/>
                    <a:pt x="1022022" y="545705"/>
                  </a:cubicBezTo>
                  <a:lnTo>
                    <a:pt x="63020" y="545705"/>
                  </a:lnTo>
                  <a:cubicBezTo>
                    <a:pt x="46306" y="545705"/>
                    <a:pt x="30277" y="539065"/>
                    <a:pt x="18458" y="527247"/>
                  </a:cubicBezTo>
                  <a:cubicBezTo>
                    <a:pt x="6640" y="515428"/>
                    <a:pt x="0" y="499399"/>
                    <a:pt x="0" y="482685"/>
                  </a:cubicBezTo>
                  <a:lnTo>
                    <a:pt x="0" y="63020"/>
                  </a:lnTo>
                  <a:cubicBezTo>
                    <a:pt x="0" y="46306"/>
                    <a:pt x="6640" y="30277"/>
                    <a:pt x="18458" y="18458"/>
                  </a:cubicBezTo>
                  <a:cubicBezTo>
                    <a:pt x="30277" y="6640"/>
                    <a:pt x="46306" y="0"/>
                    <a:pt x="63020" y="0"/>
                  </a:cubicBezTo>
                  <a:close/>
                </a:path>
              </a:pathLst>
            </a:custGeom>
            <a:solidFill>
              <a:srgbClr val="EBFF00">
                <a:alpha val="30980"/>
              </a:srgbClr>
            </a:solidFill>
          </p:spPr>
        </p:sp>
        <p:sp>
          <p:nvSpPr>
            <p:cNvPr id="36" name="TextBox 36"/>
            <p:cNvSpPr txBox="1"/>
            <p:nvPr/>
          </p:nvSpPr>
          <p:spPr>
            <a:xfrm>
              <a:off x="0" y="-19050"/>
              <a:ext cx="1085042" cy="564755"/>
            </a:xfrm>
            <a:prstGeom prst="rect">
              <a:avLst/>
            </a:prstGeom>
          </p:spPr>
          <p:txBody>
            <a:bodyPr lIns="50800" tIns="50800" rIns="50800" bIns="50800" rtlCol="0" anchor="ctr"/>
            <a:lstStyle/>
            <a:p>
              <a:pPr algn="ctr">
                <a:lnSpc>
                  <a:spcPts val="3168"/>
                </a:lnSpc>
              </a:pPr>
              <a:endParaRPr/>
            </a:p>
          </p:txBody>
        </p:sp>
      </p:grpSp>
      <p:sp>
        <p:nvSpPr>
          <p:cNvPr id="37" name="TextBox 37"/>
          <p:cNvSpPr txBox="1"/>
          <p:nvPr/>
        </p:nvSpPr>
        <p:spPr>
          <a:xfrm>
            <a:off x="13344988" y="5741853"/>
            <a:ext cx="4544419" cy="2057400"/>
          </a:xfrm>
          <a:prstGeom prst="rect">
            <a:avLst/>
          </a:prstGeom>
        </p:spPr>
        <p:txBody>
          <a:bodyPr lIns="0" tIns="0" rIns="0" bIns="0" rtlCol="0" anchor="t">
            <a:spAutoFit/>
          </a:bodyPr>
          <a:lstStyle/>
          <a:p>
            <a:pPr algn="ctr">
              <a:lnSpc>
                <a:spcPts val="2760"/>
              </a:lnSpc>
            </a:pPr>
            <a:r>
              <a:rPr lang="en-US" sz="2300">
                <a:solidFill>
                  <a:srgbClr val="FFFFFF"/>
                </a:solidFill>
                <a:latin typeface="DM Sans"/>
                <a:ea typeface="DM Sans"/>
                <a:cs typeface="DM Sans"/>
                <a:sym typeface="DM Sans"/>
              </a:rPr>
              <a:t>A Class C commercial driver’s license is required to operate a vehicle that is designed to transport 16 or more occupants (including the driver) or transport hazardous materials (HazMat).</a:t>
            </a:r>
          </a:p>
        </p:txBody>
      </p:sp>
      <p:grpSp>
        <p:nvGrpSpPr>
          <p:cNvPr id="38" name="Group 38"/>
          <p:cNvGrpSpPr/>
          <p:nvPr/>
        </p:nvGrpSpPr>
        <p:grpSpPr>
          <a:xfrm>
            <a:off x="16192500" y="10137246"/>
            <a:ext cx="2283181" cy="167947"/>
            <a:chOff x="0" y="0"/>
            <a:chExt cx="601332" cy="44233"/>
          </a:xfrm>
        </p:grpSpPr>
        <p:sp>
          <p:nvSpPr>
            <p:cNvPr id="39" name="Freeform 39"/>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BE1C2D"/>
            </a:solidFill>
          </p:spPr>
        </p:sp>
        <p:sp>
          <p:nvSpPr>
            <p:cNvPr id="40" name="TextBox 40"/>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41" name="Group 41"/>
          <p:cNvGrpSpPr/>
          <p:nvPr/>
        </p:nvGrpSpPr>
        <p:grpSpPr>
          <a:xfrm>
            <a:off x="-855847" y="0"/>
            <a:ext cx="16192500" cy="172508"/>
            <a:chOff x="0" y="0"/>
            <a:chExt cx="4264691" cy="45434"/>
          </a:xfrm>
        </p:grpSpPr>
        <p:sp>
          <p:nvSpPr>
            <p:cNvPr id="42" name="Freeform 42"/>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BE1C2D"/>
            </a:solidFill>
          </p:spPr>
        </p:sp>
        <p:sp>
          <p:nvSpPr>
            <p:cNvPr id="43" name="TextBox 43"/>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4"/>
            <a:stretch>
              <a:fillRect t="-86495"/>
            </a:stretch>
          </a:blipFill>
        </p:spPr>
      </p:sp>
      <p:grpSp>
        <p:nvGrpSpPr>
          <p:cNvPr id="4" name="Group 4"/>
          <p:cNvGrpSpPr/>
          <p:nvPr/>
        </p:nvGrpSpPr>
        <p:grpSpPr>
          <a:xfrm>
            <a:off x="11885510" y="4678112"/>
            <a:ext cx="4113179" cy="3543761"/>
            <a:chOff x="0" y="0"/>
            <a:chExt cx="1279723" cy="1102561"/>
          </a:xfrm>
        </p:grpSpPr>
        <p:sp>
          <p:nvSpPr>
            <p:cNvPr id="5" name="Freeform 5"/>
            <p:cNvSpPr/>
            <p:nvPr/>
          </p:nvSpPr>
          <p:spPr>
            <a:xfrm>
              <a:off x="0" y="0"/>
              <a:ext cx="1279723" cy="1102561"/>
            </a:xfrm>
            <a:custGeom>
              <a:avLst/>
              <a:gdLst/>
              <a:ahLst/>
              <a:cxnLst/>
              <a:rect l="l" t="t" r="r" b="b"/>
              <a:pathLst>
                <a:path w="1279723" h="1102561">
                  <a:moveTo>
                    <a:pt x="0" y="0"/>
                  </a:moveTo>
                  <a:lnTo>
                    <a:pt x="1279723" y="0"/>
                  </a:lnTo>
                  <a:lnTo>
                    <a:pt x="1279723" y="1102561"/>
                  </a:lnTo>
                  <a:lnTo>
                    <a:pt x="0" y="1102561"/>
                  </a:lnTo>
                  <a:close/>
                </a:path>
              </a:pathLst>
            </a:custGeom>
            <a:solidFill>
              <a:srgbClr val="F7302F"/>
            </a:solidFill>
          </p:spPr>
        </p:sp>
        <p:sp>
          <p:nvSpPr>
            <p:cNvPr id="6" name="TextBox 6"/>
            <p:cNvSpPr txBox="1"/>
            <p:nvPr/>
          </p:nvSpPr>
          <p:spPr>
            <a:xfrm>
              <a:off x="0" y="-57150"/>
              <a:ext cx="1279723" cy="1159711"/>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7" name="Freeform 7"/>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4"/>
            <a:stretch>
              <a:fillRect t="-86495"/>
            </a:stretch>
          </a:blipFill>
        </p:spPr>
      </p:sp>
      <p:grpSp>
        <p:nvGrpSpPr>
          <p:cNvPr id="8" name="Group 8"/>
          <p:cNvGrpSpPr/>
          <p:nvPr/>
        </p:nvGrpSpPr>
        <p:grpSpPr>
          <a:xfrm>
            <a:off x="7095033" y="3154112"/>
            <a:ext cx="4113179" cy="4164290"/>
            <a:chOff x="0" y="0"/>
            <a:chExt cx="1279723" cy="1295625"/>
          </a:xfrm>
        </p:grpSpPr>
        <p:sp>
          <p:nvSpPr>
            <p:cNvPr id="9" name="Freeform 9"/>
            <p:cNvSpPr/>
            <p:nvPr/>
          </p:nvSpPr>
          <p:spPr>
            <a:xfrm>
              <a:off x="0" y="0"/>
              <a:ext cx="1279723" cy="1295625"/>
            </a:xfrm>
            <a:custGeom>
              <a:avLst/>
              <a:gdLst/>
              <a:ahLst/>
              <a:cxnLst/>
              <a:rect l="l" t="t" r="r" b="b"/>
              <a:pathLst>
                <a:path w="1279723" h="1295625">
                  <a:moveTo>
                    <a:pt x="0" y="0"/>
                  </a:moveTo>
                  <a:lnTo>
                    <a:pt x="1279723" y="0"/>
                  </a:lnTo>
                  <a:lnTo>
                    <a:pt x="1279723" y="1295625"/>
                  </a:lnTo>
                  <a:lnTo>
                    <a:pt x="0" y="1295625"/>
                  </a:lnTo>
                  <a:close/>
                </a:path>
              </a:pathLst>
            </a:custGeom>
            <a:solidFill>
              <a:srgbClr val="F7302F"/>
            </a:solidFill>
          </p:spPr>
        </p:sp>
        <p:sp>
          <p:nvSpPr>
            <p:cNvPr id="10" name="TextBox 10"/>
            <p:cNvSpPr txBox="1"/>
            <p:nvPr/>
          </p:nvSpPr>
          <p:spPr>
            <a:xfrm>
              <a:off x="0" y="-57150"/>
              <a:ext cx="1279723" cy="13527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Freeform 11"/>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4"/>
            <a:stretch>
              <a:fillRect t="-86495"/>
            </a:stretch>
          </a:blipFill>
        </p:spPr>
      </p:sp>
      <p:grpSp>
        <p:nvGrpSpPr>
          <p:cNvPr id="12" name="Group 12"/>
          <p:cNvGrpSpPr/>
          <p:nvPr/>
        </p:nvGrpSpPr>
        <p:grpSpPr>
          <a:xfrm>
            <a:off x="2289311" y="4678112"/>
            <a:ext cx="4113179" cy="3543761"/>
            <a:chOff x="0" y="0"/>
            <a:chExt cx="1279723" cy="1102561"/>
          </a:xfrm>
        </p:grpSpPr>
        <p:sp>
          <p:nvSpPr>
            <p:cNvPr id="13" name="Freeform 13"/>
            <p:cNvSpPr/>
            <p:nvPr/>
          </p:nvSpPr>
          <p:spPr>
            <a:xfrm>
              <a:off x="0" y="0"/>
              <a:ext cx="1279723" cy="1102561"/>
            </a:xfrm>
            <a:custGeom>
              <a:avLst/>
              <a:gdLst/>
              <a:ahLst/>
              <a:cxnLst/>
              <a:rect l="l" t="t" r="r" b="b"/>
              <a:pathLst>
                <a:path w="1279723" h="1102561">
                  <a:moveTo>
                    <a:pt x="0" y="0"/>
                  </a:moveTo>
                  <a:lnTo>
                    <a:pt x="1279723" y="0"/>
                  </a:lnTo>
                  <a:lnTo>
                    <a:pt x="1279723" y="1102561"/>
                  </a:lnTo>
                  <a:lnTo>
                    <a:pt x="0" y="1102561"/>
                  </a:lnTo>
                  <a:close/>
                </a:path>
              </a:pathLst>
            </a:custGeom>
            <a:solidFill>
              <a:srgbClr val="F7302F"/>
            </a:solidFill>
          </p:spPr>
        </p:sp>
        <p:sp>
          <p:nvSpPr>
            <p:cNvPr id="14" name="TextBox 14"/>
            <p:cNvSpPr txBox="1"/>
            <p:nvPr/>
          </p:nvSpPr>
          <p:spPr>
            <a:xfrm>
              <a:off x="0" y="-57150"/>
              <a:ext cx="1279723" cy="1159711"/>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5" name="Group 15"/>
          <p:cNvGrpSpPr/>
          <p:nvPr/>
        </p:nvGrpSpPr>
        <p:grpSpPr>
          <a:xfrm>
            <a:off x="3321316" y="3653528"/>
            <a:ext cx="2049168" cy="20491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302F"/>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8" name="Group 18"/>
          <p:cNvGrpSpPr/>
          <p:nvPr/>
        </p:nvGrpSpPr>
        <p:grpSpPr>
          <a:xfrm>
            <a:off x="8119617" y="2129528"/>
            <a:ext cx="2049168" cy="204916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302F"/>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1" name="Group 21"/>
          <p:cNvGrpSpPr/>
          <p:nvPr/>
        </p:nvGrpSpPr>
        <p:grpSpPr>
          <a:xfrm>
            <a:off x="12918866" y="3653528"/>
            <a:ext cx="2049168" cy="20491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302F"/>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4" name="Group 24"/>
          <p:cNvGrpSpPr/>
          <p:nvPr/>
        </p:nvGrpSpPr>
        <p:grpSpPr>
          <a:xfrm>
            <a:off x="3542863" y="3775498"/>
            <a:ext cx="1591232" cy="159123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01E"/>
            </a:soli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3168"/>
                </a:lnSpc>
              </a:pPr>
              <a:endParaRPr/>
            </a:p>
          </p:txBody>
        </p:sp>
      </p:grpSp>
      <p:sp>
        <p:nvSpPr>
          <p:cNvPr id="27" name="TextBox 27"/>
          <p:cNvSpPr txBox="1"/>
          <p:nvPr/>
        </p:nvSpPr>
        <p:spPr>
          <a:xfrm>
            <a:off x="2343797" y="977765"/>
            <a:ext cx="13617940" cy="694563"/>
          </a:xfrm>
          <a:prstGeom prst="rect">
            <a:avLst/>
          </a:prstGeom>
        </p:spPr>
        <p:txBody>
          <a:bodyPr lIns="0" tIns="0" rIns="0" bIns="0" rtlCol="0" anchor="t">
            <a:spAutoFit/>
          </a:bodyPr>
          <a:lstStyle/>
          <a:p>
            <a:pPr marL="0" lvl="0" indent="0" algn="ctr">
              <a:lnSpc>
                <a:spcPts val="5795"/>
              </a:lnSpc>
              <a:spcBef>
                <a:spcPct val="0"/>
              </a:spcBef>
            </a:pPr>
            <a:r>
              <a:rPr lang="en-US" sz="4200" b="1" spc="411">
                <a:solidFill>
                  <a:srgbClr val="FF0000"/>
                </a:solidFill>
                <a:latin typeface="Oswald Bold"/>
                <a:ea typeface="Oswald Bold"/>
                <a:cs typeface="Oswald Bold"/>
                <a:sym typeface="Oswald Bold"/>
              </a:rPr>
              <a:t>WHAT COMES</a:t>
            </a:r>
            <a:r>
              <a:rPr lang="en-US" sz="4200" b="1" spc="411">
                <a:solidFill>
                  <a:srgbClr val="FDFBFB"/>
                </a:solidFill>
                <a:latin typeface="Oswald Bold"/>
                <a:ea typeface="Oswald Bold"/>
                <a:cs typeface="Oswald Bold"/>
                <a:sym typeface="Oswald Bold"/>
              </a:rPr>
              <a:t> WITH CLASSES</a:t>
            </a:r>
          </a:p>
        </p:txBody>
      </p:sp>
      <p:grpSp>
        <p:nvGrpSpPr>
          <p:cNvPr id="28" name="Group 28"/>
          <p:cNvGrpSpPr/>
          <p:nvPr/>
        </p:nvGrpSpPr>
        <p:grpSpPr>
          <a:xfrm>
            <a:off x="8348384" y="2251498"/>
            <a:ext cx="1591232" cy="159123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01E"/>
            </a:solidFill>
          </p:spPr>
        </p:sp>
        <p:sp>
          <p:nvSpPr>
            <p:cNvPr id="30" name="TextBox 30"/>
            <p:cNvSpPr txBox="1"/>
            <p:nvPr/>
          </p:nvSpPr>
          <p:spPr>
            <a:xfrm>
              <a:off x="76200" y="57150"/>
              <a:ext cx="660400" cy="679450"/>
            </a:xfrm>
            <a:prstGeom prst="rect">
              <a:avLst/>
            </a:prstGeom>
          </p:spPr>
          <p:txBody>
            <a:bodyPr lIns="50800" tIns="50800" rIns="50800" bIns="50800" rtlCol="0" anchor="ctr"/>
            <a:lstStyle/>
            <a:p>
              <a:pPr algn="ctr">
                <a:lnSpc>
                  <a:spcPts val="3168"/>
                </a:lnSpc>
              </a:pPr>
              <a:endParaRPr/>
            </a:p>
          </p:txBody>
        </p:sp>
      </p:grpSp>
      <p:grpSp>
        <p:nvGrpSpPr>
          <p:cNvPr id="31" name="Group 31"/>
          <p:cNvGrpSpPr/>
          <p:nvPr/>
        </p:nvGrpSpPr>
        <p:grpSpPr>
          <a:xfrm>
            <a:off x="13146483" y="3775498"/>
            <a:ext cx="1591232" cy="159123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01E"/>
            </a:solidFill>
          </p:spPr>
        </p:sp>
        <p:sp>
          <p:nvSpPr>
            <p:cNvPr id="33" name="TextBox 33"/>
            <p:cNvSpPr txBox="1"/>
            <p:nvPr/>
          </p:nvSpPr>
          <p:spPr>
            <a:xfrm>
              <a:off x="76200" y="57150"/>
              <a:ext cx="660400" cy="679450"/>
            </a:xfrm>
            <a:prstGeom prst="rect">
              <a:avLst/>
            </a:prstGeom>
          </p:spPr>
          <p:txBody>
            <a:bodyPr lIns="50800" tIns="50800" rIns="50800" bIns="50800" rtlCol="0" anchor="ctr"/>
            <a:lstStyle/>
            <a:p>
              <a:pPr algn="ctr">
                <a:lnSpc>
                  <a:spcPts val="3168"/>
                </a:lnSpc>
              </a:pPr>
              <a:endParaRPr/>
            </a:p>
          </p:txBody>
        </p:sp>
      </p:grpSp>
      <p:sp>
        <p:nvSpPr>
          <p:cNvPr id="34" name="TextBox 34"/>
          <p:cNvSpPr txBox="1"/>
          <p:nvPr/>
        </p:nvSpPr>
        <p:spPr>
          <a:xfrm>
            <a:off x="3865945" y="4061248"/>
            <a:ext cx="945069" cy="1213747"/>
          </a:xfrm>
          <a:prstGeom prst="rect">
            <a:avLst/>
          </a:prstGeom>
        </p:spPr>
        <p:txBody>
          <a:bodyPr lIns="0" tIns="0" rIns="0" bIns="0" rtlCol="0" anchor="t">
            <a:spAutoFit/>
          </a:bodyPr>
          <a:lstStyle/>
          <a:p>
            <a:pPr algn="ctr">
              <a:lnSpc>
                <a:spcPts val="8800"/>
              </a:lnSpc>
            </a:pPr>
            <a:r>
              <a:rPr lang="en-US" sz="9778">
                <a:solidFill>
                  <a:srgbClr val="5BFFD3"/>
                </a:solidFill>
                <a:latin typeface="Garet"/>
                <a:ea typeface="Garet"/>
                <a:cs typeface="Garet"/>
                <a:sym typeface="Garet"/>
              </a:rPr>
              <a:t>A</a:t>
            </a:r>
          </a:p>
        </p:txBody>
      </p:sp>
      <p:sp>
        <p:nvSpPr>
          <p:cNvPr id="35" name="TextBox 35"/>
          <p:cNvSpPr txBox="1"/>
          <p:nvPr/>
        </p:nvSpPr>
        <p:spPr>
          <a:xfrm>
            <a:off x="8680232" y="2578353"/>
            <a:ext cx="945069" cy="1213747"/>
          </a:xfrm>
          <a:prstGeom prst="rect">
            <a:avLst/>
          </a:prstGeom>
        </p:spPr>
        <p:txBody>
          <a:bodyPr lIns="0" tIns="0" rIns="0" bIns="0" rtlCol="0" anchor="t">
            <a:spAutoFit/>
          </a:bodyPr>
          <a:lstStyle/>
          <a:p>
            <a:pPr algn="ctr">
              <a:lnSpc>
                <a:spcPts val="8800"/>
              </a:lnSpc>
            </a:pPr>
            <a:r>
              <a:rPr lang="en-US" sz="9778">
                <a:solidFill>
                  <a:srgbClr val="5BFFD3"/>
                </a:solidFill>
                <a:latin typeface="Garet"/>
                <a:ea typeface="Garet"/>
                <a:cs typeface="Garet"/>
                <a:sym typeface="Garet"/>
              </a:rPr>
              <a:t>B</a:t>
            </a:r>
          </a:p>
        </p:txBody>
      </p:sp>
      <p:sp>
        <p:nvSpPr>
          <p:cNvPr id="36" name="TextBox 36"/>
          <p:cNvSpPr txBox="1"/>
          <p:nvPr/>
        </p:nvSpPr>
        <p:spPr>
          <a:xfrm>
            <a:off x="13443094" y="4102353"/>
            <a:ext cx="945069" cy="1213747"/>
          </a:xfrm>
          <a:prstGeom prst="rect">
            <a:avLst/>
          </a:prstGeom>
        </p:spPr>
        <p:txBody>
          <a:bodyPr lIns="0" tIns="0" rIns="0" bIns="0" rtlCol="0" anchor="t">
            <a:spAutoFit/>
          </a:bodyPr>
          <a:lstStyle/>
          <a:p>
            <a:pPr algn="ctr">
              <a:lnSpc>
                <a:spcPts val="8800"/>
              </a:lnSpc>
            </a:pPr>
            <a:r>
              <a:rPr lang="en-US" sz="9778">
                <a:solidFill>
                  <a:srgbClr val="5BFFD3"/>
                </a:solidFill>
                <a:latin typeface="Garet"/>
                <a:ea typeface="Garet"/>
                <a:cs typeface="Garet"/>
                <a:sym typeface="Garet"/>
              </a:rPr>
              <a:t>C</a:t>
            </a:r>
          </a:p>
        </p:txBody>
      </p:sp>
      <p:sp>
        <p:nvSpPr>
          <p:cNvPr id="37" name="Freeform 37"/>
          <p:cNvSpPr/>
          <p:nvPr/>
        </p:nvSpPr>
        <p:spPr>
          <a:xfrm rot="887923">
            <a:off x="-7739176" y="5381452"/>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8" name="Freeform 38"/>
          <p:cNvSpPr/>
          <p:nvPr/>
        </p:nvSpPr>
        <p:spPr>
          <a:xfrm rot="-9394768">
            <a:off x="13281576" y="-830743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TextBox 39"/>
          <p:cNvSpPr txBox="1"/>
          <p:nvPr/>
        </p:nvSpPr>
        <p:spPr>
          <a:xfrm>
            <a:off x="2343797" y="5479095"/>
            <a:ext cx="4055912" cy="2568600"/>
          </a:xfrm>
          <a:prstGeom prst="rect">
            <a:avLst/>
          </a:prstGeom>
        </p:spPr>
        <p:txBody>
          <a:bodyPr lIns="0" tIns="0" rIns="0" bIns="0" rtlCol="0" anchor="t">
            <a:spAutoFit/>
          </a:bodyPr>
          <a:lstStyle/>
          <a:p>
            <a:pPr marL="621029" lvl="1" indent="-310515" algn="l">
              <a:lnSpc>
                <a:spcPts val="3451"/>
              </a:lnSpc>
              <a:buFont typeface="Arial"/>
              <a:buChar char="•"/>
            </a:pPr>
            <a:r>
              <a:rPr lang="en-US" sz="2876" spc="146">
                <a:solidFill>
                  <a:srgbClr val="FFFFFF"/>
                </a:solidFill>
                <a:latin typeface="DM Sans"/>
                <a:ea typeface="DM Sans"/>
                <a:cs typeface="DM Sans"/>
                <a:sym typeface="DM Sans"/>
              </a:rPr>
              <a:t>Tractor-trailers</a:t>
            </a:r>
          </a:p>
          <a:p>
            <a:pPr marL="621029" lvl="1" indent="-310515" algn="l">
              <a:lnSpc>
                <a:spcPts val="3451"/>
              </a:lnSpc>
              <a:buFont typeface="Arial"/>
              <a:buChar char="•"/>
            </a:pPr>
            <a:r>
              <a:rPr lang="en-US" sz="2876" spc="146">
                <a:solidFill>
                  <a:srgbClr val="FFFFFF"/>
                </a:solidFill>
                <a:latin typeface="DM Sans"/>
                <a:ea typeface="DM Sans"/>
                <a:cs typeface="DM Sans"/>
                <a:sym typeface="DM Sans"/>
              </a:rPr>
              <a:t>Truck and trailer combinations </a:t>
            </a:r>
          </a:p>
          <a:p>
            <a:pPr marL="621029" lvl="1" indent="-310515" algn="l">
              <a:lnSpc>
                <a:spcPts val="3451"/>
              </a:lnSpc>
              <a:buFont typeface="Arial"/>
              <a:buChar char="•"/>
            </a:pPr>
            <a:r>
              <a:rPr lang="en-US" sz="2876" spc="146">
                <a:solidFill>
                  <a:srgbClr val="FFFFFF"/>
                </a:solidFill>
                <a:latin typeface="DM Sans"/>
                <a:ea typeface="DM Sans"/>
                <a:cs typeface="DM Sans"/>
                <a:sym typeface="DM Sans"/>
              </a:rPr>
              <a:t>Tank vehicles </a:t>
            </a:r>
          </a:p>
          <a:p>
            <a:pPr marL="621029" lvl="1" indent="-310515" algn="l">
              <a:lnSpc>
                <a:spcPts val="3451"/>
              </a:lnSpc>
              <a:buFont typeface="Arial"/>
              <a:buChar char="•"/>
            </a:pPr>
            <a:r>
              <a:rPr lang="en-US" sz="2876" spc="146">
                <a:solidFill>
                  <a:srgbClr val="FFFFFF"/>
                </a:solidFill>
                <a:latin typeface="DM Sans"/>
                <a:ea typeface="DM Sans"/>
                <a:cs typeface="DM Sans"/>
                <a:sym typeface="DM Sans"/>
              </a:rPr>
              <a:t>Livestock carriers </a:t>
            </a:r>
          </a:p>
          <a:p>
            <a:pPr marL="621029" lvl="1" indent="-310515" algn="l">
              <a:lnSpc>
                <a:spcPts val="3451"/>
              </a:lnSpc>
              <a:buFont typeface="Arial"/>
              <a:buChar char="•"/>
            </a:pPr>
            <a:r>
              <a:rPr lang="en-US" sz="2876" spc="146">
                <a:solidFill>
                  <a:srgbClr val="FFFFFF"/>
                </a:solidFill>
                <a:latin typeface="DM Sans"/>
                <a:ea typeface="DM Sans"/>
                <a:cs typeface="DM Sans"/>
                <a:sym typeface="DM Sans"/>
              </a:rPr>
              <a:t>Flatbeds</a:t>
            </a:r>
          </a:p>
        </p:txBody>
      </p:sp>
      <p:sp>
        <p:nvSpPr>
          <p:cNvPr id="40" name="TextBox 40"/>
          <p:cNvSpPr txBox="1"/>
          <p:nvPr/>
        </p:nvSpPr>
        <p:spPr>
          <a:xfrm>
            <a:off x="6953186" y="4178696"/>
            <a:ext cx="4199532" cy="2647682"/>
          </a:xfrm>
          <a:prstGeom prst="rect">
            <a:avLst/>
          </a:prstGeom>
        </p:spPr>
        <p:txBody>
          <a:bodyPr lIns="0" tIns="0" rIns="0" bIns="0" rtlCol="0" anchor="t">
            <a:spAutoFit/>
          </a:bodyPr>
          <a:lstStyle/>
          <a:p>
            <a:pPr marL="548700" lvl="1" indent="-274350" algn="l">
              <a:lnSpc>
                <a:spcPts val="3049"/>
              </a:lnSpc>
              <a:buFont typeface="Arial"/>
              <a:buChar char="•"/>
            </a:pPr>
            <a:r>
              <a:rPr lang="en-US" sz="2541" spc="129">
                <a:solidFill>
                  <a:srgbClr val="FFFFFF"/>
                </a:solidFill>
                <a:latin typeface="DM Sans"/>
                <a:ea typeface="DM Sans"/>
                <a:cs typeface="DM Sans"/>
                <a:sym typeface="DM Sans"/>
              </a:rPr>
              <a:t>Straight trucks or/and Tractor-Trailer</a:t>
            </a:r>
          </a:p>
          <a:p>
            <a:pPr marL="548700" lvl="1" indent="-274350" algn="l">
              <a:lnSpc>
                <a:spcPts val="3049"/>
              </a:lnSpc>
              <a:buFont typeface="Arial"/>
              <a:buChar char="•"/>
            </a:pPr>
            <a:r>
              <a:rPr lang="en-US" sz="2541" spc="129">
                <a:solidFill>
                  <a:srgbClr val="FFFFFF"/>
                </a:solidFill>
                <a:latin typeface="DM Sans"/>
                <a:ea typeface="DM Sans"/>
                <a:cs typeface="DM Sans"/>
                <a:sym typeface="DM Sans"/>
              </a:rPr>
              <a:t>Large passnger buses </a:t>
            </a:r>
          </a:p>
          <a:p>
            <a:pPr marL="548700" lvl="1" indent="-274350" algn="l">
              <a:lnSpc>
                <a:spcPts val="3049"/>
              </a:lnSpc>
              <a:buFont typeface="Arial"/>
              <a:buChar char="•"/>
            </a:pPr>
            <a:r>
              <a:rPr lang="en-US" sz="2541" spc="129">
                <a:solidFill>
                  <a:srgbClr val="FFFFFF"/>
                </a:solidFill>
                <a:latin typeface="DM Sans"/>
                <a:ea typeface="DM Sans"/>
                <a:cs typeface="DM Sans"/>
                <a:sym typeface="DM Sans"/>
              </a:rPr>
              <a:t>Segment buses </a:t>
            </a:r>
          </a:p>
          <a:p>
            <a:pPr marL="548700" lvl="1" indent="-274350" algn="l">
              <a:lnSpc>
                <a:spcPts val="3049"/>
              </a:lnSpc>
              <a:buFont typeface="Arial"/>
              <a:buChar char="•"/>
            </a:pPr>
            <a:r>
              <a:rPr lang="en-US" sz="2541" spc="129">
                <a:solidFill>
                  <a:srgbClr val="FFFFFF"/>
                </a:solidFill>
                <a:latin typeface="DM Sans"/>
                <a:ea typeface="DM Sans"/>
                <a:cs typeface="DM Sans"/>
                <a:sym typeface="DM Sans"/>
              </a:rPr>
              <a:t>Box trucks </a:t>
            </a:r>
          </a:p>
          <a:p>
            <a:pPr marL="548700" lvl="1" indent="-274350" algn="l">
              <a:lnSpc>
                <a:spcPts val="3049"/>
              </a:lnSpc>
              <a:buFont typeface="Arial"/>
              <a:buChar char="•"/>
            </a:pPr>
            <a:r>
              <a:rPr lang="en-US" sz="2541" spc="129">
                <a:solidFill>
                  <a:srgbClr val="FFFFFF"/>
                </a:solidFill>
                <a:latin typeface="DM Sans"/>
                <a:ea typeface="DM Sans"/>
                <a:cs typeface="DM Sans"/>
                <a:sym typeface="DM Sans"/>
              </a:rPr>
              <a:t>Dump trucks with small trailers</a:t>
            </a:r>
          </a:p>
        </p:txBody>
      </p:sp>
      <p:sp>
        <p:nvSpPr>
          <p:cNvPr id="41" name="TextBox 41"/>
          <p:cNvSpPr txBox="1"/>
          <p:nvPr/>
        </p:nvSpPr>
        <p:spPr>
          <a:xfrm>
            <a:off x="11799785" y="5502537"/>
            <a:ext cx="4161952" cy="2228850"/>
          </a:xfrm>
          <a:prstGeom prst="rect">
            <a:avLst/>
          </a:prstGeom>
        </p:spPr>
        <p:txBody>
          <a:bodyPr lIns="0" tIns="0" rIns="0" bIns="0" rtlCol="0" anchor="t">
            <a:spAutoFit/>
          </a:bodyPr>
          <a:lstStyle/>
          <a:p>
            <a:pPr marL="539749" lvl="1" indent="-269875" algn="l">
              <a:lnSpc>
                <a:spcPts val="2999"/>
              </a:lnSpc>
              <a:buFont typeface="Arial"/>
              <a:buChar char="•"/>
            </a:pPr>
            <a:r>
              <a:rPr lang="en-US" sz="2499" spc="127">
                <a:solidFill>
                  <a:srgbClr val="FFFFFF"/>
                </a:solidFill>
                <a:latin typeface="DM Sans"/>
                <a:ea typeface="DM Sans"/>
                <a:cs typeface="DM Sans"/>
                <a:sym typeface="DM Sans"/>
              </a:rPr>
              <a:t>Small HazMat vehicles. </a:t>
            </a:r>
          </a:p>
          <a:p>
            <a:pPr marL="539749" lvl="1" indent="-269875" algn="l">
              <a:lnSpc>
                <a:spcPts val="2999"/>
              </a:lnSpc>
              <a:buFont typeface="Arial"/>
              <a:buChar char="•"/>
            </a:pPr>
            <a:r>
              <a:rPr lang="en-US" sz="2499" spc="127">
                <a:solidFill>
                  <a:srgbClr val="FFFFFF"/>
                </a:solidFill>
                <a:latin typeface="DM Sans"/>
                <a:ea typeface="DM Sans"/>
                <a:cs typeface="DM Sans"/>
                <a:sym typeface="DM Sans"/>
              </a:rPr>
              <a:t>Passenger vans. </a:t>
            </a:r>
          </a:p>
          <a:p>
            <a:pPr marL="539749" lvl="1" indent="-269875" algn="l">
              <a:lnSpc>
                <a:spcPts val="2999"/>
              </a:lnSpc>
              <a:buFont typeface="Arial"/>
              <a:buChar char="•"/>
            </a:pPr>
            <a:r>
              <a:rPr lang="en-US" sz="2499" spc="127">
                <a:solidFill>
                  <a:srgbClr val="FFFFFF"/>
                </a:solidFill>
                <a:latin typeface="DM Sans"/>
                <a:ea typeface="DM Sans"/>
                <a:cs typeface="DM Sans"/>
                <a:sym typeface="DM Sans"/>
              </a:rPr>
              <a:t>Tank Trucks. </a:t>
            </a:r>
          </a:p>
          <a:p>
            <a:pPr marL="539749" lvl="1" indent="-269875" algn="l">
              <a:lnSpc>
                <a:spcPts val="2999"/>
              </a:lnSpc>
              <a:buFont typeface="Arial"/>
              <a:buChar char="•"/>
            </a:pPr>
            <a:r>
              <a:rPr lang="en-US" sz="2499" spc="127">
                <a:solidFill>
                  <a:srgbClr val="FFFFFF"/>
                </a:solidFill>
                <a:latin typeface="DM Sans"/>
                <a:ea typeface="DM Sans"/>
                <a:cs typeface="DM Sans"/>
                <a:sym typeface="DM Sans"/>
              </a:rPr>
              <a:t>Double/Triple Trailers.</a:t>
            </a:r>
          </a:p>
          <a:p>
            <a:pPr marL="539749" lvl="1" indent="-269875" algn="l">
              <a:lnSpc>
                <a:spcPts val="2999"/>
              </a:lnSpc>
              <a:buFont typeface="Arial"/>
              <a:buChar char="•"/>
            </a:pPr>
            <a:r>
              <a:rPr lang="en-US" sz="2499" spc="127">
                <a:solidFill>
                  <a:srgbClr val="FFFFFF"/>
                </a:solidFill>
                <a:latin typeface="DM Sans"/>
                <a:ea typeface="DM Sans"/>
                <a:cs typeface="DM Sans"/>
                <a:sym typeface="DM Sans"/>
              </a:rPr>
              <a:t>Combination vehicles.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6192500" y="10137246"/>
            <a:ext cx="2283181" cy="167947"/>
            <a:chOff x="0" y="0"/>
            <a:chExt cx="601332" cy="44233"/>
          </a:xfrm>
        </p:grpSpPr>
        <p:sp>
          <p:nvSpPr>
            <p:cNvPr id="3" name="Freeform 3"/>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0000"/>
            </a:solidFill>
          </p:spPr>
        </p:sp>
        <p:sp>
          <p:nvSpPr>
            <p:cNvPr id="4" name="TextBox 4"/>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0000"/>
            </a:solidFill>
          </p:spPr>
        </p:sp>
        <p:sp>
          <p:nvSpPr>
            <p:cNvPr id="7" name="TextBox 7"/>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0" y="162983"/>
            <a:ext cx="9595483" cy="1825873"/>
            <a:chOff x="0" y="0"/>
            <a:chExt cx="2847318" cy="541801"/>
          </a:xfrm>
        </p:grpSpPr>
        <p:sp>
          <p:nvSpPr>
            <p:cNvPr id="9" name="Freeform 9"/>
            <p:cNvSpPr/>
            <p:nvPr/>
          </p:nvSpPr>
          <p:spPr>
            <a:xfrm>
              <a:off x="0" y="0"/>
              <a:ext cx="2847318" cy="541801"/>
            </a:xfrm>
            <a:custGeom>
              <a:avLst/>
              <a:gdLst/>
              <a:ahLst/>
              <a:cxnLst/>
              <a:rect l="l" t="t" r="r" b="b"/>
              <a:pathLst>
                <a:path w="2847318" h="541801">
                  <a:moveTo>
                    <a:pt x="41148" y="0"/>
                  </a:moveTo>
                  <a:lnTo>
                    <a:pt x="2806170" y="0"/>
                  </a:lnTo>
                  <a:cubicBezTo>
                    <a:pt x="2828895" y="0"/>
                    <a:pt x="2847318" y="18423"/>
                    <a:pt x="2847318" y="41148"/>
                  </a:cubicBezTo>
                  <a:lnTo>
                    <a:pt x="2847318" y="500652"/>
                  </a:lnTo>
                  <a:cubicBezTo>
                    <a:pt x="2847318" y="523378"/>
                    <a:pt x="2828895" y="541801"/>
                    <a:pt x="2806170" y="541801"/>
                  </a:cubicBezTo>
                  <a:lnTo>
                    <a:pt x="41148" y="541801"/>
                  </a:lnTo>
                  <a:cubicBezTo>
                    <a:pt x="18423" y="541801"/>
                    <a:pt x="0" y="523378"/>
                    <a:pt x="0" y="500652"/>
                  </a:cubicBezTo>
                  <a:lnTo>
                    <a:pt x="0" y="41148"/>
                  </a:lnTo>
                  <a:cubicBezTo>
                    <a:pt x="0" y="18423"/>
                    <a:pt x="18423" y="0"/>
                    <a:pt x="41148" y="0"/>
                  </a:cubicBezTo>
                  <a:close/>
                </a:path>
              </a:pathLst>
            </a:custGeom>
            <a:solidFill>
              <a:srgbClr val="EBFF00"/>
            </a:solidFill>
          </p:spPr>
        </p:sp>
        <p:sp>
          <p:nvSpPr>
            <p:cNvPr id="10" name="TextBox 10"/>
            <p:cNvSpPr txBox="1"/>
            <p:nvPr/>
          </p:nvSpPr>
          <p:spPr>
            <a:xfrm>
              <a:off x="0" y="-66675"/>
              <a:ext cx="2847318" cy="608476"/>
            </a:xfrm>
            <a:prstGeom prst="rect">
              <a:avLst/>
            </a:prstGeom>
          </p:spPr>
          <p:txBody>
            <a:bodyPr lIns="50800" tIns="50800" rIns="50800" bIns="50800" rtlCol="0" anchor="ctr"/>
            <a:lstStyle/>
            <a:p>
              <a:pPr algn="l">
                <a:lnSpc>
                  <a:spcPts val="3006"/>
                </a:lnSpc>
              </a:pPr>
              <a:endParaRPr/>
            </a:p>
          </p:txBody>
        </p:sp>
      </p:grpSp>
      <p:grpSp>
        <p:nvGrpSpPr>
          <p:cNvPr id="11" name="Group 11"/>
          <p:cNvGrpSpPr/>
          <p:nvPr/>
        </p:nvGrpSpPr>
        <p:grpSpPr>
          <a:xfrm>
            <a:off x="145697" y="288610"/>
            <a:ext cx="9311392" cy="1586002"/>
            <a:chOff x="0" y="0"/>
            <a:chExt cx="2763018" cy="470623"/>
          </a:xfrm>
        </p:grpSpPr>
        <p:sp>
          <p:nvSpPr>
            <p:cNvPr id="12" name="Freeform 12"/>
            <p:cNvSpPr/>
            <p:nvPr/>
          </p:nvSpPr>
          <p:spPr>
            <a:xfrm>
              <a:off x="0" y="0"/>
              <a:ext cx="2763018" cy="470623"/>
            </a:xfrm>
            <a:custGeom>
              <a:avLst/>
              <a:gdLst/>
              <a:ahLst/>
              <a:cxnLst/>
              <a:rect l="l" t="t" r="r" b="b"/>
              <a:pathLst>
                <a:path w="2763018" h="470623">
                  <a:moveTo>
                    <a:pt x="42404" y="0"/>
                  </a:moveTo>
                  <a:lnTo>
                    <a:pt x="2720614" y="0"/>
                  </a:lnTo>
                  <a:cubicBezTo>
                    <a:pt x="2744033" y="0"/>
                    <a:pt x="2763018" y="18985"/>
                    <a:pt x="2763018" y="42404"/>
                  </a:cubicBezTo>
                  <a:lnTo>
                    <a:pt x="2763018" y="428219"/>
                  </a:lnTo>
                  <a:cubicBezTo>
                    <a:pt x="2763018" y="451638"/>
                    <a:pt x="2744033" y="470623"/>
                    <a:pt x="2720614" y="470623"/>
                  </a:cubicBezTo>
                  <a:lnTo>
                    <a:pt x="42404" y="470623"/>
                  </a:lnTo>
                  <a:cubicBezTo>
                    <a:pt x="18985" y="470623"/>
                    <a:pt x="0" y="451638"/>
                    <a:pt x="0" y="428219"/>
                  </a:cubicBezTo>
                  <a:lnTo>
                    <a:pt x="0" y="42404"/>
                  </a:lnTo>
                  <a:cubicBezTo>
                    <a:pt x="0" y="18985"/>
                    <a:pt x="18985" y="0"/>
                    <a:pt x="42404" y="0"/>
                  </a:cubicBezTo>
                  <a:close/>
                </a:path>
              </a:pathLst>
            </a:custGeom>
            <a:solidFill>
              <a:srgbClr val="FF0000"/>
            </a:solidFill>
          </p:spPr>
        </p:sp>
        <p:sp>
          <p:nvSpPr>
            <p:cNvPr id="13" name="TextBox 13"/>
            <p:cNvSpPr txBox="1"/>
            <p:nvPr/>
          </p:nvSpPr>
          <p:spPr>
            <a:xfrm>
              <a:off x="0" y="-66675"/>
              <a:ext cx="2763018" cy="537298"/>
            </a:xfrm>
            <a:prstGeom prst="rect">
              <a:avLst/>
            </a:prstGeom>
          </p:spPr>
          <p:txBody>
            <a:bodyPr lIns="50800" tIns="50800" rIns="50800" bIns="50800" rtlCol="0" anchor="ctr"/>
            <a:lstStyle/>
            <a:p>
              <a:pPr algn="l">
                <a:lnSpc>
                  <a:spcPts val="3006"/>
                </a:lnSpc>
              </a:pPr>
              <a:endParaRPr/>
            </a:p>
          </p:txBody>
        </p:sp>
      </p:grpSp>
      <p:grpSp>
        <p:nvGrpSpPr>
          <p:cNvPr id="14" name="Group 14"/>
          <p:cNvGrpSpPr/>
          <p:nvPr/>
        </p:nvGrpSpPr>
        <p:grpSpPr>
          <a:xfrm>
            <a:off x="414637" y="398570"/>
            <a:ext cx="8409258" cy="1285426"/>
            <a:chOff x="0" y="0"/>
            <a:chExt cx="11212344" cy="1713901"/>
          </a:xfrm>
        </p:grpSpPr>
        <p:sp>
          <p:nvSpPr>
            <p:cNvPr id="15" name="TextBox 15"/>
            <p:cNvSpPr txBox="1"/>
            <p:nvPr/>
          </p:nvSpPr>
          <p:spPr>
            <a:xfrm>
              <a:off x="0" y="-38100"/>
              <a:ext cx="11212344" cy="940302"/>
            </a:xfrm>
            <a:prstGeom prst="rect">
              <a:avLst/>
            </a:prstGeom>
          </p:spPr>
          <p:txBody>
            <a:bodyPr lIns="0" tIns="0" rIns="0" bIns="0" rtlCol="0" anchor="t">
              <a:spAutoFit/>
            </a:bodyPr>
            <a:lstStyle/>
            <a:p>
              <a:pPr algn="l">
                <a:lnSpc>
                  <a:spcPts val="5799"/>
                </a:lnSpc>
              </a:pPr>
              <a:r>
                <a:rPr lang="en-US" sz="4461" b="1" spc="133">
                  <a:solidFill>
                    <a:srgbClr val="FFFFFF"/>
                  </a:solidFill>
                  <a:latin typeface="Aileron Bold"/>
                  <a:ea typeface="Aileron Bold"/>
                  <a:cs typeface="Aileron Bold"/>
                  <a:sym typeface="Aileron Bold"/>
                </a:rPr>
                <a:t>How to verify a driver’s CDL</a:t>
              </a:r>
            </a:p>
          </p:txBody>
        </p:sp>
        <p:sp>
          <p:nvSpPr>
            <p:cNvPr id="16" name="TextBox 16"/>
            <p:cNvSpPr txBox="1"/>
            <p:nvPr/>
          </p:nvSpPr>
          <p:spPr>
            <a:xfrm>
              <a:off x="0" y="1090390"/>
              <a:ext cx="11212344" cy="623511"/>
            </a:xfrm>
            <a:prstGeom prst="rect">
              <a:avLst/>
            </a:prstGeom>
          </p:spPr>
          <p:txBody>
            <a:bodyPr lIns="0" tIns="0" rIns="0" bIns="0" rtlCol="0" anchor="t">
              <a:spAutoFit/>
            </a:bodyPr>
            <a:lstStyle/>
            <a:p>
              <a:pPr algn="l">
                <a:lnSpc>
                  <a:spcPts val="4089"/>
                </a:lnSpc>
              </a:pPr>
              <a:r>
                <a:rPr lang="en-US" sz="2726" b="1" spc="81">
                  <a:solidFill>
                    <a:srgbClr val="FFFFFF"/>
                  </a:solidFill>
                  <a:latin typeface="Aileron Bold"/>
                  <a:ea typeface="Aileron Bold"/>
                  <a:cs typeface="Aileron Bold"/>
                  <a:sym typeface="Aileron Bold"/>
                </a:rPr>
                <a:t>7 steps explained</a:t>
              </a:r>
            </a:p>
          </p:txBody>
        </p:sp>
      </p:grpSp>
      <p:grpSp>
        <p:nvGrpSpPr>
          <p:cNvPr id="17" name="Group 17"/>
          <p:cNvGrpSpPr/>
          <p:nvPr/>
        </p:nvGrpSpPr>
        <p:grpSpPr>
          <a:xfrm>
            <a:off x="1892824" y="6772982"/>
            <a:ext cx="3188251" cy="1127140"/>
            <a:chOff x="0" y="0"/>
            <a:chExt cx="850133" cy="300547"/>
          </a:xfrm>
        </p:grpSpPr>
        <p:sp>
          <p:nvSpPr>
            <p:cNvPr id="18" name="Freeform 18"/>
            <p:cNvSpPr/>
            <p:nvPr/>
          </p:nvSpPr>
          <p:spPr>
            <a:xfrm>
              <a:off x="0" y="0"/>
              <a:ext cx="850133" cy="300547"/>
            </a:xfrm>
            <a:custGeom>
              <a:avLst/>
              <a:gdLst/>
              <a:ahLst/>
              <a:cxnLst/>
              <a:rect l="l" t="t" r="r" b="b"/>
              <a:pathLst>
                <a:path w="850133" h="300547">
                  <a:moveTo>
                    <a:pt x="97131" y="0"/>
                  </a:moveTo>
                  <a:lnTo>
                    <a:pt x="753002" y="0"/>
                  </a:lnTo>
                  <a:cubicBezTo>
                    <a:pt x="806646" y="0"/>
                    <a:pt x="850133" y="43487"/>
                    <a:pt x="850133" y="97131"/>
                  </a:cubicBezTo>
                  <a:lnTo>
                    <a:pt x="850133" y="203416"/>
                  </a:lnTo>
                  <a:cubicBezTo>
                    <a:pt x="850133" y="229177"/>
                    <a:pt x="839899" y="253883"/>
                    <a:pt x="821684" y="272098"/>
                  </a:cubicBezTo>
                  <a:cubicBezTo>
                    <a:pt x="803468" y="290314"/>
                    <a:pt x="778763" y="300547"/>
                    <a:pt x="753002" y="300547"/>
                  </a:cubicBezTo>
                  <a:lnTo>
                    <a:pt x="97131" y="300547"/>
                  </a:lnTo>
                  <a:cubicBezTo>
                    <a:pt x="71370" y="300547"/>
                    <a:pt x="46664" y="290314"/>
                    <a:pt x="28449" y="272098"/>
                  </a:cubicBezTo>
                  <a:cubicBezTo>
                    <a:pt x="10233" y="253883"/>
                    <a:pt x="0" y="229177"/>
                    <a:pt x="0" y="203416"/>
                  </a:cubicBezTo>
                  <a:lnTo>
                    <a:pt x="0" y="97131"/>
                  </a:lnTo>
                  <a:cubicBezTo>
                    <a:pt x="0" y="71370"/>
                    <a:pt x="10233" y="46664"/>
                    <a:pt x="28449" y="28449"/>
                  </a:cubicBezTo>
                  <a:cubicBezTo>
                    <a:pt x="46664" y="10233"/>
                    <a:pt x="71370" y="0"/>
                    <a:pt x="97131" y="0"/>
                  </a:cubicBezTo>
                  <a:close/>
                </a:path>
              </a:pathLst>
            </a:custGeom>
            <a:solidFill>
              <a:srgbClr val="FFFFFF">
                <a:alpha val="16863"/>
              </a:srgbClr>
            </a:solidFill>
          </p:spPr>
        </p:sp>
        <p:sp>
          <p:nvSpPr>
            <p:cNvPr id="19" name="TextBox 19"/>
            <p:cNvSpPr txBox="1"/>
            <p:nvPr/>
          </p:nvSpPr>
          <p:spPr>
            <a:xfrm>
              <a:off x="0" y="-19050"/>
              <a:ext cx="850133" cy="319597"/>
            </a:xfrm>
            <a:prstGeom prst="rect">
              <a:avLst/>
            </a:prstGeom>
          </p:spPr>
          <p:txBody>
            <a:bodyPr lIns="50800" tIns="50800" rIns="50800" bIns="50800" rtlCol="0" anchor="ctr"/>
            <a:lstStyle/>
            <a:p>
              <a:pPr algn="ctr">
                <a:lnSpc>
                  <a:spcPts val="3168"/>
                </a:lnSpc>
              </a:pPr>
              <a:endParaRPr/>
            </a:p>
          </p:txBody>
        </p:sp>
      </p:grpSp>
      <p:sp>
        <p:nvSpPr>
          <p:cNvPr id="20" name="TextBox 20"/>
          <p:cNvSpPr txBox="1"/>
          <p:nvPr/>
        </p:nvSpPr>
        <p:spPr>
          <a:xfrm>
            <a:off x="1968216" y="6915065"/>
            <a:ext cx="2935605" cy="793056"/>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CDL Type and Class Verification</a:t>
            </a:r>
          </a:p>
        </p:txBody>
      </p:sp>
      <p:grpSp>
        <p:nvGrpSpPr>
          <p:cNvPr id="21" name="Group 21"/>
          <p:cNvGrpSpPr/>
          <p:nvPr/>
        </p:nvGrpSpPr>
        <p:grpSpPr>
          <a:xfrm>
            <a:off x="1601588" y="3203120"/>
            <a:ext cx="3188251" cy="1155715"/>
            <a:chOff x="0" y="0"/>
            <a:chExt cx="850133" cy="308166"/>
          </a:xfrm>
        </p:grpSpPr>
        <p:sp>
          <p:nvSpPr>
            <p:cNvPr id="22" name="Freeform 22"/>
            <p:cNvSpPr/>
            <p:nvPr/>
          </p:nvSpPr>
          <p:spPr>
            <a:xfrm>
              <a:off x="0" y="0"/>
              <a:ext cx="850133" cy="308166"/>
            </a:xfrm>
            <a:custGeom>
              <a:avLst/>
              <a:gdLst/>
              <a:ahLst/>
              <a:cxnLst/>
              <a:rect l="l" t="t" r="r" b="b"/>
              <a:pathLst>
                <a:path w="850133" h="308166">
                  <a:moveTo>
                    <a:pt x="97131" y="0"/>
                  </a:moveTo>
                  <a:lnTo>
                    <a:pt x="753002" y="0"/>
                  </a:lnTo>
                  <a:cubicBezTo>
                    <a:pt x="806646" y="0"/>
                    <a:pt x="850133" y="43487"/>
                    <a:pt x="850133" y="97131"/>
                  </a:cubicBezTo>
                  <a:lnTo>
                    <a:pt x="850133" y="211036"/>
                  </a:lnTo>
                  <a:cubicBezTo>
                    <a:pt x="850133" y="236796"/>
                    <a:pt x="839899" y="261502"/>
                    <a:pt x="821684" y="279717"/>
                  </a:cubicBezTo>
                  <a:cubicBezTo>
                    <a:pt x="803468" y="297933"/>
                    <a:pt x="778763" y="308166"/>
                    <a:pt x="753002" y="308166"/>
                  </a:cubicBezTo>
                  <a:lnTo>
                    <a:pt x="97131" y="308166"/>
                  </a:lnTo>
                  <a:cubicBezTo>
                    <a:pt x="71370" y="308166"/>
                    <a:pt x="46664" y="297933"/>
                    <a:pt x="28449" y="279717"/>
                  </a:cubicBezTo>
                  <a:cubicBezTo>
                    <a:pt x="10233" y="261502"/>
                    <a:pt x="0" y="236796"/>
                    <a:pt x="0" y="211036"/>
                  </a:cubicBezTo>
                  <a:lnTo>
                    <a:pt x="0" y="97131"/>
                  </a:lnTo>
                  <a:cubicBezTo>
                    <a:pt x="0" y="71370"/>
                    <a:pt x="10233" y="46664"/>
                    <a:pt x="28449" y="28449"/>
                  </a:cubicBezTo>
                  <a:cubicBezTo>
                    <a:pt x="46664" y="10233"/>
                    <a:pt x="71370" y="0"/>
                    <a:pt x="97131" y="0"/>
                  </a:cubicBezTo>
                  <a:close/>
                </a:path>
              </a:pathLst>
            </a:custGeom>
            <a:solidFill>
              <a:srgbClr val="FFFFFF">
                <a:alpha val="16863"/>
              </a:srgbClr>
            </a:solidFill>
          </p:spPr>
        </p:sp>
        <p:sp>
          <p:nvSpPr>
            <p:cNvPr id="23" name="TextBox 23"/>
            <p:cNvSpPr txBox="1"/>
            <p:nvPr/>
          </p:nvSpPr>
          <p:spPr>
            <a:xfrm>
              <a:off x="0" y="-19050"/>
              <a:ext cx="850133" cy="327216"/>
            </a:xfrm>
            <a:prstGeom prst="rect">
              <a:avLst/>
            </a:prstGeom>
          </p:spPr>
          <p:txBody>
            <a:bodyPr lIns="50800" tIns="50800" rIns="50800" bIns="50800" rtlCol="0" anchor="ctr"/>
            <a:lstStyle/>
            <a:p>
              <a:pPr algn="ctr">
                <a:lnSpc>
                  <a:spcPts val="3168"/>
                </a:lnSpc>
              </a:pPr>
              <a:endParaRPr/>
            </a:p>
          </p:txBody>
        </p:sp>
      </p:grpSp>
      <p:sp>
        <p:nvSpPr>
          <p:cNvPr id="24" name="TextBox 24"/>
          <p:cNvSpPr txBox="1"/>
          <p:nvPr/>
        </p:nvSpPr>
        <p:spPr>
          <a:xfrm>
            <a:off x="1739521" y="3517962"/>
            <a:ext cx="2912384" cy="389378"/>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Expiration and Validity</a:t>
            </a:r>
          </a:p>
        </p:txBody>
      </p:sp>
      <p:grpSp>
        <p:nvGrpSpPr>
          <p:cNvPr id="25" name="Group 25"/>
          <p:cNvGrpSpPr/>
          <p:nvPr/>
        </p:nvGrpSpPr>
        <p:grpSpPr>
          <a:xfrm>
            <a:off x="6246550" y="3203120"/>
            <a:ext cx="3188251" cy="1155715"/>
            <a:chOff x="0" y="0"/>
            <a:chExt cx="850133" cy="308166"/>
          </a:xfrm>
        </p:grpSpPr>
        <p:sp>
          <p:nvSpPr>
            <p:cNvPr id="26" name="Freeform 26"/>
            <p:cNvSpPr/>
            <p:nvPr/>
          </p:nvSpPr>
          <p:spPr>
            <a:xfrm>
              <a:off x="0" y="0"/>
              <a:ext cx="850133" cy="308166"/>
            </a:xfrm>
            <a:custGeom>
              <a:avLst/>
              <a:gdLst/>
              <a:ahLst/>
              <a:cxnLst/>
              <a:rect l="l" t="t" r="r" b="b"/>
              <a:pathLst>
                <a:path w="850133" h="308166">
                  <a:moveTo>
                    <a:pt x="97131" y="0"/>
                  </a:moveTo>
                  <a:lnTo>
                    <a:pt x="753002" y="0"/>
                  </a:lnTo>
                  <a:cubicBezTo>
                    <a:pt x="806646" y="0"/>
                    <a:pt x="850133" y="43487"/>
                    <a:pt x="850133" y="97131"/>
                  </a:cubicBezTo>
                  <a:lnTo>
                    <a:pt x="850133" y="211036"/>
                  </a:lnTo>
                  <a:cubicBezTo>
                    <a:pt x="850133" y="236796"/>
                    <a:pt x="839899" y="261502"/>
                    <a:pt x="821684" y="279717"/>
                  </a:cubicBezTo>
                  <a:cubicBezTo>
                    <a:pt x="803468" y="297933"/>
                    <a:pt x="778763" y="308166"/>
                    <a:pt x="753002" y="308166"/>
                  </a:cubicBezTo>
                  <a:lnTo>
                    <a:pt x="97131" y="308166"/>
                  </a:lnTo>
                  <a:cubicBezTo>
                    <a:pt x="71370" y="308166"/>
                    <a:pt x="46664" y="297933"/>
                    <a:pt x="28449" y="279717"/>
                  </a:cubicBezTo>
                  <a:cubicBezTo>
                    <a:pt x="10233" y="261502"/>
                    <a:pt x="0" y="236796"/>
                    <a:pt x="0" y="211036"/>
                  </a:cubicBezTo>
                  <a:lnTo>
                    <a:pt x="0" y="97131"/>
                  </a:lnTo>
                  <a:cubicBezTo>
                    <a:pt x="0" y="71370"/>
                    <a:pt x="10233" y="46664"/>
                    <a:pt x="28449" y="28449"/>
                  </a:cubicBezTo>
                  <a:cubicBezTo>
                    <a:pt x="46664" y="10233"/>
                    <a:pt x="71370" y="0"/>
                    <a:pt x="97131" y="0"/>
                  </a:cubicBezTo>
                  <a:close/>
                </a:path>
              </a:pathLst>
            </a:custGeom>
            <a:solidFill>
              <a:srgbClr val="FFFFFF">
                <a:alpha val="16863"/>
              </a:srgbClr>
            </a:solidFill>
          </p:spPr>
        </p:sp>
        <p:sp>
          <p:nvSpPr>
            <p:cNvPr id="27" name="TextBox 27"/>
            <p:cNvSpPr txBox="1"/>
            <p:nvPr/>
          </p:nvSpPr>
          <p:spPr>
            <a:xfrm>
              <a:off x="0" y="-19050"/>
              <a:ext cx="850133" cy="327216"/>
            </a:xfrm>
            <a:prstGeom prst="rect">
              <a:avLst/>
            </a:prstGeom>
          </p:spPr>
          <p:txBody>
            <a:bodyPr lIns="50800" tIns="50800" rIns="50800" bIns="50800" rtlCol="0" anchor="ctr"/>
            <a:lstStyle/>
            <a:p>
              <a:pPr algn="ctr">
                <a:lnSpc>
                  <a:spcPts val="3168"/>
                </a:lnSpc>
              </a:pPr>
              <a:endParaRPr/>
            </a:p>
          </p:txBody>
        </p:sp>
      </p:grpSp>
      <p:sp>
        <p:nvSpPr>
          <p:cNvPr id="28" name="TextBox 28"/>
          <p:cNvSpPr txBox="1"/>
          <p:nvPr/>
        </p:nvSpPr>
        <p:spPr>
          <a:xfrm>
            <a:off x="6384483" y="3517962"/>
            <a:ext cx="2912384" cy="389378"/>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Authenticity Checks</a:t>
            </a:r>
          </a:p>
        </p:txBody>
      </p:sp>
      <p:grpSp>
        <p:nvGrpSpPr>
          <p:cNvPr id="29" name="Group 29"/>
          <p:cNvGrpSpPr/>
          <p:nvPr/>
        </p:nvGrpSpPr>
        <p:grpSpPr>
          <a:xfrm>
            <a:off x="6765483" y="6781360"/>
            <a:ext cx="3188251" cy="1127140"/>
            <a:chOff x="0" y="0"/>
            <a:chExt cx="850133" cy="300547"/>
          </a:xfrm>
        </p:grpSpPr>
        <p:sp>
          <p:nvSpPr>
            <p:cNvPr id="30" name="Freeform 30"/>
            <p:cNvSpPr/>
            <p:nvPr/>
          </p:nvSpPr>
          <p:spPr>
            <a:xfrm>
              <a:off x="0" y="0"/>
              <a:ext cx="850133" cy="300547"/>
            </a:xfrm>
            <a:custGeom>
              <a:avLst/>
              <a:gdLst/>
              <a:ahLst/>
              <a:cxnLst/>
              <a:rect l="l" t="t" r="r" b="b"/>
              <a:pathLst>
                <a:path w="850133" h="300547">
                  <a:moveTo>
                    <a:pt x="97131" y="0"/>
                  </a:moveTo>
                  <a:lnTo>
                    <a:pt x="753002" y="0"/>
                  </a:lnTo>
                  <a:cubicBezTo>
                    <a:pt x="806646" y="0"/>
                    <a:pt x="850133" y="43487"/>
                    <a:pt x="850133" y="97131"/>
                  </a:cubicBezTo>
                  <a:lnTo>
                    <a:pt x="850133" y="203416"/>
                  </a:lnTo>
                  <a:cubicBezTo>
                    <a:pt x="850133" y="229177"/>
                    <a:pt x="839899" y="253883"/>
                    <a:pt x="821684" y="272098"/>
                  </a:cubicBezTo>
                  <a:cubicBezTo>
                    <a:pt x="803468" y="290314"/>
                    <a:pt x="778763" y="300547"/>
                    <a:pt x="753002" y="300547"/>
                  </a:cubicBezTo>
                  <a:lnTo>
                    <a:pt x="97131" y="300547"/>
                  </a:lnTo>
                  <a:cubicBezTo>
                    <a:pt x="71370" y="300547"/>
                    <a:pt x="46664" y="290314"/>
                    <a:pt x="28449" y="272098"/>
                  </a:cubicBezTo>
                  <a:cubicBezTo>
                    <a:pt x="10233" y="253883"/>
                    <a:pt x="0" y="229177"/>
                    <a:pt x="0" y="203416"/>
                  </a:cubicBezTo>
                  <a:lnTo>
                    <a:pt x="0" y="97131"/>
                  </a:lnTo>
                  <a:cubicBezTo>
                    <a:pt x="0" y="71370"/>
                    <a:pt x="10233" y="46664"/>
                    <a:pt x="28449" y="28449"/>
                  </a:cubicBezTo>
                  <a:cubicBezTo>
                    <a:pt x="46664" y="10233"/>
                    <a:pt x="71370" y="0"/>
                    <a:pt x="97131" y="0"/>
                  </a:cubicBezTo>
                  <a:close/>
                </a:path>
              </a:pathLst>
            </a:custGeom>
            <a:solidFill>
              <a:srgbClr val="FFFFFF">
                <a:alpha val="16863"/>
              </a:srgbClr>
            </a:solidFill>
          </p:spPr>
        </p:sp>
        <p:sp>
          <p:nvSpPr>
            <p:cNvPr id="31" name="TextBox 31"/>
            <p:cNvSpPr txBox="1"/>
            <p:nvPr/>
          </p:nvSpPr>
          <p:spPr>
            <a:xfrm>
              <a:off x="0" y="-19050"/>
              <a:ext cx="850133" cy="319597"/>
            </a:xfrm>
            <a:prstGeom prst="rect">
              <a:avLst/>
            </a:prstGeom>
          </p:spPr>
          <p:txBody>
            <a:bodyPr lIns="50800" tIns="50800" rIns="50800" bIns="50800" rtlCol="0" anchor="ctr"/>
            <a:lstStyle/>
            <a:p>
              <a:pPr algn="ctr">
                <a:lnSpc>
                  <a:spcPts val="3168"/>
                </a:lnSpc>
              </a:pPr>
              <a:endParaRPr/>
            </a:p>
          </p:txBody>
        </p:sp>
      </p:grpSp>
      <p:sp>
        <p:nvSpPr>
          <p:cNvPr id="32" name="TextBox 32"/>
          <p:cNvSpPr txBox="1"/>
          <p:nvPr/>
        </p:nvSpPr>
        <p:spPr>
          <a:xfrm>
            <a:off x="6840874" y="6923443"/>
            <a:ext cx="2935605" cy="793056"/>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Endorsements and Restrictions</a:t>
            </a:r>
          </a:p>
        </p:txBody>
      </p:sp>
      <p:grpSp>
        <p:nvGrpSpPr>
          <p:cNvPr id="33" name="Group 33"/>
          <p:cNvGrpSpPr/>
          <p:nvPr/>
        </p:nvGrpSpPr>
        <p:grpSpPr>
          <a:xfrm>
            <a:off x="11296438" y="6789738"/>
            <a:ext cx="3188251" cy="1127140"/>
            <a:chOff x="0" y="0"/>
            <a:chExt cx="850133" cy="300547"/>
          </a:xfrm>
        </p:grpSpPr>
        <p:sp>
          <p:nvSpPr>
            <p:cNvPr id="34" name="Freeform 34"/>
            <p:cNvSpPr/>
            <p:nvPr/>
          </p:nvSpPr>
          <p:spPr>
            <a:xfrm>
              <a:off x="0" y="0"/>
              <a:ext cx="850133" cy="300547"/>
            </a:xfrm>
            <a:custGeom>
              <a:avLst/>
              <a:gdLst/>
              <a:ahLst/>
              <a:cxnLst/>
              <a:rect l="l" t="t" r="r" b="b"/>
              <a:pathLst>
                <a:path w="850133" h="300547">
                  <a:moveTo>
                    <a:pt x="97131" y="0"/>
                  </a:moveTo>
                  <a:lnTo>
                    <a:pt x="753002" y="0"/>
                  </a:lnTo>
                  <a:cubicBezTo>
                    <a:pt x="806646" y="0"/>
                    <a:pt x="850133" y="43487"/>
                    <a:pt x="850133" y="97131"/>
                  </a:cubicBezTo>
                  <a:lnTo>
                    <a:pt x="850133" y="203416"/>
                  </a:lnTo>
                  <a:cubicBezTo>
                    <a:pt x="850133" y="229177"/>
                    <a:pt x="839899" y="253883"/>
                    <a:pt x="821684" y="272098"/>
                  </a:cubicBezTo>
                  <a:cubicBezTo>
                    <a:pt x="803468" y="290314"/>
                    <a:pt x="778763" y="300547"/>
                    <a:pt x="753002" y="300547"/>
                  </a:cubicBezTo>
                  <a:lnTo>
                    <a:pt x="97131" y="300547"/>
                  </a:lnTo>
                  <a:cubicBezTo>
                    <a:pt x="71370" y="300547"/>
                    <a:pt x="46664" y="290314"/>
                    <a:pt x="28449" y="272098"/>
                  </a:cubicBezTo>
                  <a:cubicBezTo>
                    <a:pt x="10233" y="253883"/>
                    <a:pt x="0" y="229177"/>
                    <a:pt x="0" y="203416"/>
                  </a:cubicBezTo>
                  <a:lnTo>
                    <a:pt x="0" y="97131"/>
                  </a:lnTo>
                  <a:cubicBezTo>
                    <a:pt x="0" y="71370"/>
                    <a:pt x="10233" y="46664"/>
                    <a:pt x="28449" y="28449"/>
                  </a:cubicBezTo>
                  <a:cubicBezTo>
                    <a:pt x="46664" y="10233"/>
                    <a:pt x="71370" y="0"/>
                    <a:pt x="97131" y="0"/>
                  </a:cubicBezTo>
                  <a:close/>
                </a:path>
              </a:pathLst>
            </a:custGeom>
            <a:solidFill>
              <a:srgbClr val="FFFFFF">
                <a:alpha val="16863"/>
              </a:srgbClr>
            </a:solidFill>
          </p:spPr>
        </p:sp>
        <p:sp>
          <p:nvSpPr>
            <p:cNvPr id="35" name="TextBox 35"/>
            <p:cNvSpPr txBox="1"/>
            <p:nvPr/>
          </p:nvSpPr>
          <p:spPr>
            <a:xfrm>
              <a:off x="0" y="-19050"/>
              <a:ext cx="850133" cy="319597"/>
            </a:xfrm>
            <a:prstGeom prst="rect">
              <a:avLst/>
            </a:prstGeom>
          </p:spPr>
          <p:txBody>
            <a:bodyPr lIns="50800" tIns="50800" rIns="50800" bIns="50800" rtlCol="0" anchor="ctr"/>
            <a:lstStyle/>
            <a:p>
              <a:pPr algn="ctr">
                <a:lnSpc>
                  <a:spcPts val="3168"/>
                </a:lnSpc>
              </a:pPr>
              <a:endParaRPr/>
            </a:p>
          </p:txBody>
        </p:sp>
      </p:grpSp>
      <p:sp>
        <p:nvSpPr>
          <p:cNvPr id="36" name="TextBox 36"/>
          <p:cNvSpPr txBox="1"/>
          <p:nvPr/>
        </p:nvSpPr>
        <p:spPr>
          <a:xfrm>
            <a:off x="11422760" y="7116904"/>
            <a:ext cx="2935605" cy="389378"/>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State Verification</a:t>
            </a:r>
          </a:p>
        </p:txBody>
      </p:sp>
      <p:grpSp>
        <p:nvGrpSpPr>
          <p:cNvPr id="37" name="Group 37"/>
          <p:cNvGrpSpPr/>
          <p:nvPr/>
        </p:nvGrpSpPr>
        <p:grpSpPr>
          <a:xfrm>
            <a:off x="10404847" y="3217407"/>
            <a:ext cx="3188251" cy="1127140"/>
            <a:chOff x="0" y="0"/>
            <a:chExt cx="850133" cy="300547"/>
          </a:xfrm>
        </p:grpSpPr>
        <p:sp>
          <p:nvSpPr>
            <p:cNvPr id="38" name="Freeform 38"/>
            <p:cNvSpPr/>
            <p:nvPr/>
          </p:nvSpPr>
          <p:spPr>
            <a:xfrm>
              <a:off x="0" y="0"/>
              <a:ext cx="850133" cy="300547"/>
            </a:xfrm>
            <a:custGeom>
              <a:avLst/>
              <a:gdLst/>
              <a:ahLst/>
              <a:cxnLst/>
              <a:rect l="l" t="t" r="r" b="b"/>
              <a:pathLst>
                <a:path w="850133" h="300547">
                  <a:moveTo>
                    <a:pt x="97131" y="0"/>
                  </a:moveTo>
                  <a:lnTo>
                    <a:pt x="753002" y="0"/>
                  </a:lnTo>
                  <a:cubicBezTo>
                    <a:pt x="806646" y="0"/>
                    <a:pt x="850133" y="43487"/>
                    <a:pt x="850133" y="97131"/>
                  </a:cubicBezTo>
                  <a:lnTo>
                    <a:pt x="850133" y="203416"/>
                  </a:lnTo>
                  <a:cubicBezTo>
                    <a:pt x="850133" y="229177"/>
                    <a:pt x="839899" y="253883"/>
                    <a:pt x="821684" y="272098"/>
                  </a:cubicBezTo>
                  <a:cubicBezTo>
                    <a:pt x="803468" y="290314"/>
                    <a:pt x="778763" y="300547"/>
                    <a:pt x="753002" y="300547"/>
                  </a:cubicBezTo>
                  <a:lnTo>
                    <a:pt x="97131" y="300547"/>
                  </a:lnTo>
                  <a:cubicBezTo>
                    <a:pt x="71370" y="300547"/>
                    <a:pt x="46664" y="290314"/>
                    <a:pt x="28449" y="272098"/>
                  </a:cubicBezTo>
                  <a:cubicBezTo>
                    <a:pt x="10233" y="253883"/>
                    <a:pt x="0" y="229177"/>
                    <a:pt x="0" y="203416"/>
                  </a:cubicBezTo>
                  <a:lnTo>
                    <a:pt x="0" y="97131"/>
                  </a:lnTo>
                  <a:cubicBezTo>
                    <a:pt x="0" y="71370"/>
                    <a:pt x="10233" y="46664"/>
                    <a:pt x="28449" y="28449"/>
                  </a:cubicBezTo>
                  <a:cubicBezTo>
                    <a:pt x="46664" y="10233"/>
                    <a:pt x="71370" y="0"/>
                    <a:pt x="97131" y="0"/>
                  </a:cubicBezTo>
                  <a:close/>
                </a:path>
              </a:pathLst>
            </a:custGeom>
            <a:solidFill>
              <a:srgbClr val="FFFFFF">
                <a:alpha val="16863"/>
              </a:srgbClr>
            </a:solidFill>
          </p:spPr>
        </p:sp>
        <p:sp>
          <p:nvSpPr>
            <p:cNvPr id="39" name="TextBox 39"/>
            <p:cNvSpPr txBox="1"/>
            <p:nvPr/>
          </p:nvSpPr>
          <p:spPr>
            <a:xfrm>
              <a:off x="0" y="-19050"/>
              <a:ext cx="850133" cy="319597"/>
            </a:xfrm>
            <a:prstGeom prst="rect">
              <a:avLst/>
            </a:prstGeom>
          </p:spPr>
          <p:txBody>
            <a:bodyPr lIns="50800" tIns="50800" rIns="50800" bIns="50800" rtlCol="0" anchor="ctr"/>
            <a:lstStyle/>
            <a:p>
              <a:pPr algn="ctr">
                <a:lnSpc>
                  <a:spcPts val="3168"/>
                </a:lnSpc>
              </a:pPr>
              <a:endParaRPr/>
            </a:p>
          </p:txBody>
        </p:sp>
      </p:grpSp>
      <p:sp>
        <p:nvSpPr>
          <p:cNvPr id="40" name="TextBox 40"/>
          <p:cNvSpPr txBox="1"/>
          <p:nvPr/>
        </p:nvSpPr>
        <p:spPr>
          <a:xfrm>
            <a:off x="10531170" y="3544573"/>
            <a:ext cx="2935605" cy="389378"/>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Medical Certification</a:t>
            </a:r>
          </a:p>
        </p:txBody>
      </p:sp>
      <p:grpSp>
        <p:nvGrpSpPr>
          <p:cNvPr id="41" name="Group 41"/>
          <p:cNvGrpSpPr/>
          <p:nvPr/>
        </p:nvGrpSpPr>
        <p:grpSpPr>
          <a:xfrm>
            <a:off x="15184985" y="6772982"/>
            <a:ext cx="2624022" cy="1127140"/>
            <a:chOff x="0" y="0"/>
            <a:chExt cx="699684" cy="300547"/>
          </a:xfrm>
        </p:grpSpPr>
        <p:sp>
          <p:nvSpPr>
            <p:cNvPr id="42" name="Freeform 42"/>
            <p:cNvSpPr/>
            <p:nvPr/>
          </p:nvSpPr>
          <p:spPr>
            <a:xfrm>
              <a:off x="0" y="0"/>
              <a:ext cx="699684" cy="300547"/>
            </a:xfrm>
            <a:custGeom>
              <a:avLst/>
              <a:gdLst/>
              <a:ahLst/>
              <a:cxnLst/>
              <a:rect l="l" t="t" r="r" b="b"/>
              <a:pathLst>
                <a:path w="699684" h="300547">
                  <a:moveTo>
                    <a:pt x="118016" y="0"/>
                  </a:moveTo>
                  <a:lnTo>
                    <a:pt x="581667" y="0"/>
                  </a:lnTo>
                  <a:cubicBezTo>
                    <a:pt x="612967" y="0"/>
                    <a:pt x="642985" y="12434"/>
                    <a:pt x="665117" y="34566"/>
                  </a:cubicBezTo>
                  <a:cubicBezTo>
                    <a:pt x="687250" y="56698"/>
                    <a:pt x="699684" y="86716"/>
                    <a:pt x="699684" y="118016"/>
                  </a:cubicBezTo>
                  <a:lnTo>
                    <a:pt x="699684" y="182531"/>
                  </a:lnTo>
                  <a:cubicBezTo>
                    <a:pt x="699684" y="213831"/>
                    <a:pt x="687250" y="243849"/>
                    <a:pt x="665117" y="265981"/>
                  </a:cubicBezTo>
                  <a:cubicBezTo>
                    <a:pt x="642985" y="288113"/>
                    <a:pt x="612967" y="300547"/>
                    <a:pt x="581667" y="300547"/>
                  </a:cubicBezTo>
                  <a:lnTo>
                    <a:pt x="118016" y="300547"/>
                  </a:lnTo>
                  <a:cubicBezTo>
                    <a:pt x="86716" y="300547"/>
                    <a:pt x="56698" y="288113"/>
                    <a:pt x="34566" y="265981"/>
                  </a:cubicBezTo>
                  <a:cubicBezTo>
                    <a:pt x="12434" y="243849"/>
                    <a:pt x="0" y="213831"/>
                    <a:pt x="0" y="182531"/>
                  </a:cubicBezTo>
                  <a:lnTo>
                    <a:pt x="0" y="118016"/>
                  </a:lnTo>
                  <a:cubicBezTo>
                    <a:pt x="0" y="86716"/>
                    <a:pt x="12434" y="56698"/>
                    <a:pt x="34566" y="34566"/>
                  </a:cubicBezTo>
                  <a:cubicBezTo>
                    <a:pt x="56698" y="12434"/>
                    <a:pt x="86716" y="0"/>
                    <a:pt x="118016" y="0"/>
                  </a:cubicBezTo>
                  <a:close/>
                </a:path>
              </a:pathLst>
            </a:custGeom>
            <a:solidFill>
              <a:srgbClr val="FFFFFF">
                <a:alpha val="16863"/>
              </a:srgbClr>
            </a:solidFill>
          </p:spPr>
        </p:sp>
        <p:sp>
          <p:nvSpPr>
            <p:cNvPr id="43" name="TextBox 43"/>
            <p:cNvSpPr txBox="1"/>
            <p:nvPr/>
          </p:nvSpPr>
          <p:spPr>
            <a:xfrm>
              <a:off x="0" y="-19050"/>
              <a:ext cx="699684" cy="319597"/>
            </a:xfrm>
            <a:prstGeom prst="rect">
              <a:avLst/>
            </a:prstGeom>
          </p:spPr>
          <p:txBody>
            <a:bodyPr lIns="50800" tIns="50800" rIns="50800" bIns="50800" rtlCol="0" anchor="ctr"/>
            <a:lstStyle/>
            <a:p>
              <a:pPr algn="ctr">
                <a:lnSpc>
                  <a:spcPts val="3168"/>
                </a:lnSpc>
              </a:pPr>
              <a:endParaRPr/>
            </a:p>
          </p:txBody>
        </p:sp>
      </p:grpSp>
      <p:sp>
        <p:nvSpPr>
          <p:cNvPr id="44" name="TextBox 44"/>
          <p:cNvSpPr txBox="1"/>
          <p:nvPr/>
        </p:nvSpPr>
        <p:spPr>
          <a:xfrm>
            <a:off x="15096786" y="7100148"/>
            <a:ext cx="2935605" cy="389378"/>
          </a:xfrm>
          <a:prstGeom prst="rect">
            <a:avLst/>
          </a:prstGeom>
        </p:spPr>
        <p:txBody>
          <a:bodyPr lIns="0" tIns="0" rIns="0" bIns="0" rtlCol="0" anchor="t">
            <a:spAutoFit/>
          </a:bodyPr>
          <a:lstStyle/>
          <a:p>
            <a:pPr algn="ctr">
              <a:lnSpc>
                <a:spcPts val="3188"/>
              </a:lnSpc>
              <a:spcBef>
                <a:spcPct val="0"/>
              </a:spcBef>
            </a:pPr>
            <a:r>
              <a:rPr lang="en-US" sz="2125" spc="63">
                <a:solidFill>
                  <a:srgbClr val="FFFFFF"/>
                </a:solidFill>
                <a:latin typeface="Aileron"/>
                <a:ea typeface="Aileron"/>
                <a:cs typeface="Aileron"/>
                <a:sym typeface="Aileron"/>
              </a:rPr>
              <a:t>State Verification</a:t>
            </a:r>
          </a:p>
        </p:txBody>
      </p:sp>
      <p:sp>
        <p:nvSpPr>
          <p:cNvPr id="45" name="AutoShape 45"/>
          <p:cNvSpPr/>
          <p:nvPr/>
        </p:nvSpPr>
        <p:spPr>
          <a:xfrm>
            <a:off x="2461606" y="5548019"/>
            <a:ext cx="1666867" cy="0"/>
          </a:xfrm>
          <a:prstGeom prst="line">
            <a:avLst/>
          </a:prstGeom>
          <a:ln w="85725" cap="flat">
            <a:solidFill>
              <a:srgbClr val="BE1C2D"/>
            </a:solidFill>
            <a:prstDash val="solid"/>
            <a:headEnd type="none" w="sm" len="sm"/>
            <a:tailEnd type="none" w="sm" len="sm"/>
          </a:ln>
        </p:spPr>
      </p:sp>
      <p:sp>
        <p:nvSpPr>
          <p:cNvPr id="46" name="AutoShape 46"/>
          <p:cNvSpPr/>
          <p:nvPr/>
        </p:nvSpPr>
        <p:spPr>
          <a:xfrm>
            <a:off x="4610938" y="5548019"/>
            <a:ext cx="1666867" cy="0"/>
          </a:xfrm>
          <a:prstGeom prst="line">
            <a:avLst/>
          </a:prstGeom>
          <a:ln w="85725" cap="flat">
            <a:solidFill>
              <a:srgbClr val="BE1C2D"/>
            </a:solidFill>
            <a:prstDash val="solid"/>
            <a:headEnd type="none" w="sm" len="sm"/>
            <a:tailEnd type="none" w="sm" len="sm"/>
          </a:ln>
        </p:spPr>
      </p:sp>
      <p:sp>
        <p:nvSpPr>
          <p:cNvPr id="47" name="AutoShape 47"/>
          <p:cNvSpPr/>
          <p:nvPr/>
        </p:nvSpPr>
        <p:spPr>
          <a:xfrm>
            <a:off x="6854954" y="5548019"/>
            <a:ext cx="1666867" cy="0"/>
          </a:xfrm>
          <a:prstGeom prst="line">
            <a:avLst/>
          </a:prstGeom>
          <a:ln w="85725" cap="flat">
            <a:solidFill>
              <a:srgbClr val="BE1C2D"/>
            </a:solidFill>
            <a:prstDash val="solid"/>
            <a:headEnd type="none" w="sm" len="sm"/>
            <a:tailEnd type="none" w="sm" len="sm"/>
          </a:ln>
        </p:spPr>
      </p:sp>
      <p:sp>
        <p:nvSpPr>
          <p:cNvPr id="48" name="AutoShape 48"/>
          <p:cNvSpPr/>
          <p:nvPr/>
        </p:nvSpPr>
        <p:spPr>
          <a:xfrm>
            <a:off x="9102432" y="5548019"/>
            <a:ext cx="1666867" cy="0"/>
          </a:xfrm>
          <a:prstGeom prst="line">
            <a:avLst/>
          </a:prstGeom>
          <a:ln w="85725" cap="flat">
            <a:solidFill>
              <a:srgbClr val="BE1C2D"/>
            </a:solidFill>
            <a:prstDash val="solid"/>
            <a:headEnd type="none" w="sm" len="sm"/>
            <a:tailEnd type="none" w="sm" len="sm"/>
          </a:ln>
        </p:spPr>
      </p:sp>
      <p:sp>
        <p:nvSpPr>
          <p:cNvPr id="49" name="AutoShape 49"/>
          <p:cNvSpPr/>
          <p:nvPr/>
        </p:nvSpPr>
        <p:spPr>
          <a:xfrm>
            <a:off x="11158518" y="5548019"/>
            <a:ext cx="2002199" cy="0"/>
          </a:xfrm>
          <a:prstGeom prst="line">
            <a:avLst/>
          </a:prstGeom>
          <a:ln w="85725" cap="flat">
            <a:solidFill>
              <a:srgbClr val="BE1C2D"/>
            </a:solidFill>
            <a:prstDash val="solid"/>
            <a:headEnd type="none" w="sm" len="sm"/>
            <a:tailEnd type="none" w="sm" len="sm"/>
          </a:ln>
        </p:spPr>
      </p:sp>
      <p:grpSp>
        <p:nvGrpSpPr>
          <p:cNvPr id="50" name="Group 50"/>
          <p:cNvGrpSpPr/>
          <p:nvPr/>
        </p:nvGrpSpPr>
        <p:grpSpPr>
          <a:xfrm>
            <a:off x="1285739" y="4940934"/>
            <a:ext cx="1214170" cy="1214170"/>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52" name="TextBox 52"/>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53" name="Group 53"/>
          <p:cNvGrpSpPr/>
          <p:nvPr/>
        </p:nvGrpSpPr>
        <p:grpSpPr>
          <a:xfrm>
            <a:off x="1373846" y="5029040"/>
            <a:ext cx="1037957" cy="1037957"/>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55" name="TextBox 5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a:t>
              </a:r>
            </a:p>
          </p:txBody>
        </p:sp>
      </p:grpSp>
      <p:grpSp>
        <p:nvGrpSpPr>
          <p:cNvPr id="56" name="Group 56"/>
          <p:cNvGrpSpPr/>
          <p:nvPr/>
        </p:nvGrpSpPr>
        <p:grpSpPr>
          <a:xfrm>
            <a:off x="3754412" y="4940934"/>
            <a:ext cx="1214170" cy="121417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58" name="TextBox 58"/>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59" name="Group 59"/>
          <p:cNvGrpSpPr/>
          <p:nvPr/>
        </p:nvGrpSpPr>
        <p:grpSpPr>
          <a:xfrm>
            <a:off x="3842519" y="5029040"/>
            <a:ext cx="1037957" cy="1037957"/>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61" name="TextBox 6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62" name="Group 62"/>
          <p:cNvGrpSpPr/>
          <p:nvPr/>
        </p:nvGrpSpPr>
        <p:grpSpPr>
          <a:xfrm>
            <a:off x="6185104" y="4940934"/>
            <a:ext cx="1214170" cy="1214170"/>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64" name="TextBox 64"/>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65" name="Group 65"/>
          <p:cNvGrpSpPr/>
          <p:nvPr/>
        </p:nvGrpSpPr>
        <p:grpSpPr>
          <a:xfrm>
            <a:off x="6273210" y="5029040"/>
            <a:ext cx="1037957" cy="103795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67" name="TextBox 6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grpSp>
        <p:nvGrpSpPr>
          <p:cNvPr id="68" name="Group 68"/>
          <p:cNvGrpSpPr/>
          <p:nvPr/>
        </p:nvGrpSpPr>
        <p:grpSpPr>
          <a:xfrm>
            <a:off x="8432626" y="4940934"/>
            <a:ext cx="1214170" cy="1214170"/>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70" name="TextBox 70"/>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71" name="Group 71"/>
          <p:cNvGrpSpPr/>
          <p:nvPr/>
        </p:nvGrpSpPr>
        <p:grpSpPr>
          <a:xfrm>
            <a:off x="8520732" y="5029040"/>
            <a:ext cx="1037957" cy="1037957"/>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73" name="TextBox 7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4</a:t>
              </a:r>
            </a:p>
          </p:txBody>
        </p:sp>
      </p:grpSp>
      <p:grpSp>
        <p:nvGrpSpPr>
          <p:cNvPr id="74" name="Group 74"/>
          <p:cNvGrpSpPr/>
          <p:nvPr/>
        </p:nvGrpSpPr>
        <p:grpSpPr>
          <a:xfrm>
            <a:off x="10674049" y="4940934"/>
            <a:ext cx="1214170" cy="1214170"/>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76" name="TextBox 76"/>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77" name="Group 77"/>
          <p:cNvGrpSpPr/>
          <p:nvPr/>
        </p:nvGrpSpPr>
        <p:grpSpPr>
          <a:xfrm>
            <a:off x="10762155" y="5029040"/>
            <a:ext cx="1037957" cy="1037957"/>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79" name="TextBox 7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5</a:t>
              </a:r>
            </a:p>
          </p:txBody>
        </p:sp>
      </p:grpSp>
      <p:sp>
        <p:nvSpPr>
          <p:cNvPr id="80" name="Freeform 80"/>
          <p:cNvSpPr/>
          <p:nvPr/>
        </p:nvSpPr>
        <p:spPr>
          <a:xfrm rot="3752795" flipH="1">
            <a:off x="2869179" y="4800731"/>
            <a:ext cx="992590" cy="280407"/>
          </a:xfrm>
          <a:custGeom>
            <a:avLst/>
            <a:gdLst/>
            <a:ahLst/>
            <a:cxnLst/>
            <a:rect l="l" t="t" r="r" b="b"/>
            <a:pathLst>
              <a:path w="992590" h="280407">
                <a:moveTo>
                  <a:pt x="992590" y="0"/>
                </a:moveTo>
                <a:lnTo>
                  <a:pt x="0" y="0"/>
                </a:lnTo>
                <a:lnTo>
                  <a:pt x="0" y="280406"/>
                </a:lnTo>
                <a:lnTo>
                  <a:pt x="992590" y="280406"/>
                </a:lnTo>
                <a:lnTo>
                  <a:pt x="9925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1" name="Freeform 81"/>
          <p:cNvSpPr/>
          <p:nvPr/>
        </p:nvSpPr>
        <p:spPr>
          <a:xfrm rot="3553534">
            <a:off x="893243" y="6464751"/>
            <a:ext cx="1102983" cy="311593"/>
          </a:xfrm>
          <a:custGeom>
            <a:avLst/>
            <a:gdLst/>
            <a:ahLst/>
            <a:cxnLst/>
            <a:rect l="l" t="t" r="r" b="b"/>
            <a:pathLst>
              <a:path w="1102983" h="311593">
                <a:moveTo>
                  <a:pt x="0" y="0"/>
                </a:moveTo>
                <a:lnTo>
                  <a:pt x="1102983" y="0"/>
                </a:lnTo>
                <a:lnTo>
                  <a:pt x="1102983" y="311593"/>
                </a:lnTo>
                <a:lnTo>
                  <a:pt x="0" y="31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2" name="Freeform 82"/>
          <p:cNvSpPr/>
          <p:nvPr/>
        </p:nvSpPr>
        <p:spPr>
          <a:xfrm rot="3553534">
            <a:off x="5858853" y="6464751"/>
            <a:ext cx="1102983" cy="311593"/>
          </a:xfrm>
          <a:custGeom>
            <a:avLst/>
            <a:gdLst/>
            <a:ahLst/>
            <a:cxnLst/>
            <a:rect l="l" t="t" r="r" b="b"/>
            <a:pathLst>
              <a:path w="1102983" h="311593">
                <a:moveTo>
                  <a:pt x="0" y="0"/>
                </a:moveTo>
                <a:lnTo>
                  <a:pt x="1102983" y="0"/>
                </a:lnTo>
                <a:lnTo>
                  <a:pt x="1102983" y="311593"/>
                </a:lnTo>
                <a:lnTo>
                  <a:pt x="0" y="31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3" name="Freeform 83"/>
          <p:cNvSpPr/>
          <p:nvPr/>
        </p:nvSpPr>
        <p:spPr>
          <a:xfrm rot="3553534">
            <a:off x="10313608" y="6464751"/>
            <a:ext cx="1102983" cy="311593"/>
          </a:xfrm>
          <a:custGeom>
            <a:avLst/>
            <a:gdLst/>
            <a:ahLst/>
            <a:cxnLst/>
            <a:rect l="l" t="t" r="r" b="b"/>
            <a:pathLst>
              <a:path w="1102983" h="311593">
                <a:moveTo>
                  <a:pt x="0" y="0"/>
                </a:moveTo>
                <a:lnTo>
                  <a:pt x="1102983" y="0"/>
                </a:lnTo>
                <a:lnTo>
                  <a:pt x="1102983" y="311593"/>
                </a:lnTo>
                <a:lnTo>
                  <a:pt x="0" y="31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4" name="Freeform 84"/>
          <p:cNvSpPr/>
          <p:nvPr/>
        </p:nvSpPr>
        <p:spPr>
          <a:xfrm rot="3752795" flipH="1">
            <a:off x="7554536" y="4780422"/>
            <a:ext cx="992590" cy="280407"/>
          </a:xfrm>
          <a:custGeom>
            <a:avLst/>
            <a:gdLst/>
            <a:ahLst/>
            <a:cxnLst/>
            <a:rect l="l" t="t" r="r" b="b"/>
            <a:pathLst>
              <a:path w="992590" h="280407">
                <a:moveTo>
                  <a:pt x="992590" y="0"/>
                </a:moveTo>
                <a:lnTo>
                  <a:pt x="0" y="0"/>
                </a:lnTo>
                <a:lnTo>
                  <a:pt x="0" y="280407"/>
                </a:lnTo>
                <a:lnTo>
                  <a:pt x="992590" y="280407"/>
                </a:lnTo>
                <a:lnTo>
                  <a:pt x="9925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5" name="Freeform 85"/>
          <p:cNvSpPr/>
          <p:nvPr/>
        </p:nvSpPr>
        <p:spPr>
          <a:xfrm rot="3752795" flipH="1">
            <a:off x="11940197" y="4800731"/>
            <a:ext cx="992590" cy="280407"/>
          </a:xfrm>
          <a:custGeom>
            <a:avLst/>
            <a:gdLst/>
            <a:ahLst/>
            <a:cxnLst/>
            <a:rect l="l" t="t" r="r" b="b"/>
            <a:pathLst>
              <a:path w="992590" h="280407">
                <a:moveTo>
                  <a:pt x="992590" y="0"/>
                </a:moveTo>
                <a:lnTo>
                  <a:pt x="0" y="0"/>
                </a:lnTo>
                <a:lnTo>
                  <a:pt x="0" y="280406"/>
                </a:lnTo>
                <a:lnTo>
                  <a:pt x="992590" y="280406"/>
                </a:lnTo>
                <a:lnTo>
                  <a:pt x="9925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6" name="AutoShape 86"/>
          <p:cNvSpPr/>
          <p:nvPr/>
        </p:nvSpPr>
        <p:spPr>
          <a:xfrm>
            <a:off x="14030867" y="5548019"/>
            <a:ext cx="1347210" cy="9482"/>
          </a:xfrm>
          <a:prstGeom prst="line">
            <a:avLst/>
          </a:prstGeom>
          <a:ln w="85725" cap="flat">
            <a:solidFill>
              <a:srgbClr val="BE1C2D"/>
            </a:solidFill>
            <a:prstDash val="solid"/>
            <a:headEnd type="none" w="sm" len="sm"/>
            <a:tailEnd type="none" w="sm" len="sm"/>
          </a:ln>
        </p:spPr>
      </p:sp>
      <p:grpSp>
        <p:nvGrpSpPr>
          <p:cNvPr id="87" name="Group 87"/>
          <p:cNvGrpSpPr/>
          <p:nvPr/>
        </p:nvGrpSpPr>
        <p:grpSpPr>
          <a:xfrm>
            <a:off x="15282827" y="4950416"/>
            <a:ext cx="1214170" cy="1214170"/>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89" name="TextBox 89"/>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90" name="Group 90"/>
          <p:cNvGrpSpPr/>
          <p:nvPr/>
        </p:nvGrpSpPr>
        <p:grpSpPr>
          <a:xfrm>
            <a:off x="15370933" y="5038522"/>
            <a:ext cx="1037957" cy="1037957"/>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92" name="TextBox 9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7</a:t>
              </a:r>
            </a:p>
          </p:txBody>
        </p:sp>
      </p:grpSp>
      <p:sp>
        <p:nvSpPr>
          <p:cNvPr id="93" name="Freeform 93"/>
          <p:cNvSpPr/>
          <p:nvPr/>
        </p:nvSpPr>
        <p:spPr>
          <a:xfrm rot="5206953">
            <a:off x="14544832" y="6227796"/>
            <a:ext cx="1102983" cy="311593"/>
          </a:xfrm>
          <a:custGeom>
            <a:avLst/>
            <a:gdLst/>
            <a:ahLst/>
            <a:cxnLst/>
            <a:rect l="l" t="t" r="r" b="b"/>
            <a:pathLst>
              <a:path w="1102983" h="311593">
                <a:moveTo>
                  <a:pt x="0" y="0"/>
                </a:moveTo>
                <a:lnTo>
                  <a:pt x="1102983" y="0"/>
                </a:lnTo>
                <a:lnTo>
                  <a:pt x="1102983" y="311593"/>
                </a:lnTo>
                <a:lnTo>
                  <a:pt x="0" y="31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4" name="Group 94"/>
          <p:cNvGrpSpPr/>
          <p:nvPr/>
        </p:nvGrpSpPr>
        <p:grpSpPr>
          <a:xfrm>
            <a:off x="13022491" y="4940934"/>
            <a:ext cx="1214170" cy="1214170"/>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F00"/>
            </a:solidFill>
          </p:spPr>
        </p:sp>
        <p:sp>
          <p:nvSpPr>
            <p:cNvPr id="96" name="TextBox 96"/>
            <p:cNvSpPr txBox="1"/>
            <p:nvPr/>
          </p:nvSpPr>
          <p:spPr>
            <a:xfrm>
              <a:off x="76200" y="-19050"/>
              <a:ext cx="660400" cy="755650"/>
            </a:xfrm>
            <a:prstGeom prst="rect">
              <a:avLst/>
            </a:prstGeom>
          </p:spPr>
          <p:txBody>
            <a:bodyPr lIns="50800" tIns="50800" rIns="50800" bIns="50800" rtlCol="0" anchor="ctr"/>
            <a:lstStyle/>
            <a:p>
              <a:pPr algn="ctr">
                <a:lnSpc>
                  <a:spcPts val="4800"/>
                </a:lnSpc>
              </a:pPr>
              <a:endParaRPr/>
            </a:p>
          </p:txBody>
        </p:sp>
      </p:grpSp>
      <p:grpSp>
        <p:nvGrpSpPr>
          <p:cNvPr id="97" name="Group 97"/>
          <p:cNvGrpSpPr/>
          <p:nvPr/>
        </p:nvGrpSpPr>
        <p:grpSpPr>
          <a:xfrm>
            <a:off x="13110597" y="5029040"/>
            <a:ext cx="1037957" cy="1037957"/>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sp>
        <p:sp>
          <p:nvSpPr>
            <p:cNvPr id="99" name="TextBox 9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6</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3456</Words>
  <Application>Microsoft Macintosh PowerPoint</Application>
  <PresentationFormat>Произвольный</PresentationFormat>
  <Paragraphs>562</Paragraphs>
  <Slides>47</Slides>
  <Notes>0</Notes>
  <HiddenSlides>0</HiddenSlides>
  <MMClips>0</MMClips>
  <ScaleCrop>false</ScaleCrop>
  <HeadingPairs>
    <vt:vector size="6" baseType="variant">
      <vt:variant>
        <vt:lpstr>Использованные шрифты</vt:lpstr>
      </vt:variant>
      <vt:variant>
        <vt:i4>21</vt:i4>
      </vt:variant>
      <vt:variant>
        <vt:lpstr>Тема</vt:lpstr>
      </vt:variant>
      <vt:variant>
        <vt:i4>1</vt:i4>
      </vt:variant>
      <vt:variant>
        <vt:lpstr>Заголовки слайдов</vt:lpstr>
      </vt:variant>
      <vt:variant>
        <vt:i4>47</vt:i4>
      </vt:variant>
    </vt:vector>
  </HeadingPairs>
  <TitlesOfParts>
    <vt:vector size="69" baseType="lpstr">
      <vt:lpstr>Kollektif Bold</vt:lpstr>
      <vt:lpstr>Big Shoulders Display</vt:lpstr>
      <vt:lpstr>Oswald Bold</vt:lpstr>
      <vt:lpstr>DM Sans Bold</vt:lpstr>
      <vt:lpstr>Garet</vt:lpstr>
      <vt:lpstr>Calibri</vt:lpstr>
      <vt:lpstr>Canva Sans 2</vt:lpstr>
      <vt:lpstr>Aileron Bold</vt:lpstr>
      <vt:lpstr>Montserrat</vt:lpstr>
      <vt:lpstr>DM Sans</vt:lpstr>
      <vt:lpstr>Aileron Heavy</vt:lpstr>
      <vt:lpstr>Arial</vt:lpstr>
      <vt:lpstr>Alata</vt:lpstr>
      <vt:lpstr>Aileron</vt:lpstr>
      <vt:lpstr>Garet Ultra-Bold</vt:lpstr>
      <vt:lpstr>Montserrat Medium</vt:lpstr>
      <vt:lpstr>Big Shoulders Display Bold</vt:lpstr>
      <vt:lpstr>Garet Bold</vt:lpstr>
      <vt:lpstr>Bodoni MT Black</vt:lpstr>
      <vt:lpstr>Canva Sans 1</vt:lpstr>
      <vt:lpstr>Canva Sans 1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4: Drivers File</dc:title>
  <dc:creator>class-user</dc:creator>
  <cp:lastModifiedBy>ayder Parmankulov</cp:lastModifiedBy>
  <cp:revision>5</cp:revision>
  <dcterms:created xsi:type="dcterms:W3CDTF">2006-08-16T00:00:00Z</dcterms:created>
  <dcterms:modified xsi:type="dcterms:W3CDTF">2024-11-18T12:16:35Z</dcterms:modified>
  <dc:identifier>DAGCgVfHyTI</dc:identifier>
</cp:coreProperties>
</file>